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BC5"/>
    <a:srgbClr val="FFCC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מלבן מעוגל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מלבן מעוגל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לבן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מלבן מעוגל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מלבן מעוגל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ד'/אלול/תשע"ו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ברכות פרק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משנה א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1339364" y="3356992"/>
            <a:ext cx="662473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זמן קריאת שמע של ערבית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מעוגל 13"/>
          <p:cNvSpPr/>
          <p:nvPr/>
        </p:nvSpPr>
        <p:spPr>
          <a:xfrm>
            <a:off x="3491880" y="2625011"/>
            <a:ext cx="2448272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מעוגל 3"/>
          <p:cNvSpPr/>
          <p:nvPr/>
        </p:nvSpPr>
        <p:spPr>
          <a:xfrm>
            <a:off x="4860032" y="2132856"/>
            <a:ext cx="1440160" cy="4320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827584" y="548680"/>
            <a:ext cx="7560389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solidFill>
                  <a:srgbClr val="FF0000"/>
                </a:solidFill>
              </a:rPr>
              <a:t>בפרשת "שמע ישראל" נאמר (דברים ו, ו-ז</a:t>
            </a:r>
            <a:r>
              <a:rPr lang="he-IL" sz="3200" dirty="0" smtClean="0">
                <a:solidFill>
                  <a:srgbClr val="FF0000"/>
                </a:solidFill>
              </a:rPr>
              <a:t>):</a:t>
            </a:r>
          </a:p>
          <a:p>
            <a:endParaRPr lang="en-US" sz="3200" dirty="0"/>
          </a:p>
          <a:p>
            <a:pPr algn="ctr"/>
            <a:r>
              <a:rPr lang="he-IL" sz="3200" dirty="0" smtClean="0"/>
              <a:t>"וְהָיוּ </a:t>
            </a:r>
            <a:r>
              <a:rPr lang="he-IL" sz="3200" dirty="0"/>
              <a:t>הַדְּבָרִים הָאֵלֶּה אֲשֶׁר אָנֹכִי </a:t>
            </a:r>
            <a:r>
              <a:rPr lang="he-IL" sz="3200" dirty="0" err="1"/>
              <a:t>מְצַוְּך</a:t>
            </a:r>
            <a:r>
              <a:rPr lang="he-IL" sz="3200" dirty="0"/>
              <a:t>ָ הַיּוֹם עַל לְבָבֶךָ. </a:t>
            </a:r>
            <a:r>
              <a:rPr lang="he-IL" sz="3200" dirty="0" err="1"/>
              <a:t>וְשִׁנַּנְתָּם</a:t>
            </a:r>
            <a:r>
              <a:rPr lang="he-IL" sz="3200" dirty="0"/>
              <a:t> לְבָנֶיךָ </a:t>
            </a:r>
            <a:r>
              <a:rPr lang="he-IL" sz="3200" b="1" dirty="0"/>
              <a:t>וְדִבַּרְתָּ בָּם</a:t>
            </a:r>
            <a:r>
              <a:rPr lang="he-IL" sz="3200" dirty="0"/>
              <a:t> בְּשִׁבְתְּךָ בְּבֵיתֶךָ וּבְלֶכְתְּךָ בַדֶּרֶךְ </a:t>
            </a:r>
            <a:r>
              <a:rPr lang="he-IL" sz="3200" b="1" dirty="0"/>
              <a:t>וּבְשָׁכְבְּךָ</a:t>
            </a:r>
            <a:r>
              <a:rPr lang="he-IL" sz="3200" dirty="0"/>
              <a:t> </a:t>
            </a:r>
            <a:r>
              <a:rPr lang="he-IL" sz="3200" b="1" dirty="0" smtClean="0"/>
              <a:t>וּבְקוּמֶךָ"</a:t>
            </a:r>
            <a:r>
              <a:rPr lang="he-IL" sz="3200" dirty="0" smtClean="0"/>
              <a:t>.</a:t>
            </a:r>
            <a:endParaRPr lang="en-US" sz="3200" dirty="0"/>
          </a:p>
          <a:p>
            <a:r>
              <a:rPr lang="he-IL" sz="3200" dirty="0"/>
              <a:t> </a:t>
            </a:r>
            <a:endParaRPr lang="en-US" sz="3200" dirty="0"/>
          </a:p>
          <a:p>
            <a:pPr algn="just"/>
            <a:r>
              <a:rPr lang="he-IL" sz="3200" dirty="0" smtClean="0">
                <a:solidFill>
                  <a:srgbClr val="0070C0"/>
                </a:solidFill>
              </a:rPr>
              <a:t>מאילו מילים למדו </a:t>
            </a:r>
            <a:r>
              <a:rPr lang="he-IL" sz="3200" dirty="0">
                <a:solidFill>
                  <a:srgbClr val="0070C0"/>
                </a:solidFill>
              </a:rPr>
              <a:t>חכמים שצריך להגיד </a:t>
            </a:r>
            <a:r>
              <a:rPr lang="he-IL" sz="3200" dirty="0" smtClean="0">
                <a:solidFill>
                  <a:srgbClr val="0070C0"/>
                </a:solidFill>
              </a:rPr>
              <a:t>את </a:t>
            </a:r>
            <a:r>
              <a:rPr lang="he-IL" sz="3200" dirty="0">
                <a:solidFill>
                  <a:srgbClr val="0070C0"/>
                </a:solidFill>
              </a:rPr>
              <a:t>פסוקי פרשת "שמע ישראל" </a:t>
            </a:r>
            <a:r>
              <a:rPr lang="he-IL" sz="3200" dirty="0" smtClean="0">
                <a:solidFill>
                  <a:srgbClr val="0070C0"/>
                </a:solidFill>
              </a:rPr>
              <a:t>בפה? </a:t>
            </a:r>
          </a:p>
          <a:p>
            <a:pPr algn="just"/>
            <a:r>
              <a:rPr lang="he-IL" sz="3200" dirty="0" smtClean="0">
                <a:solidFill>
                  <a:srgbClr val="7030A0"/>
                </a:solidFill>
              </a:rPr>
              <a:t>מאילו מילים למדו שיש להגיד את פסוקי שמע ישראל פעם אחת בערב ופעם אחת בבוקר?</a:t>
            </a:r>
            <a:endParaRPr lang="he-IL" sz="3200" dirty="0">
              <a:solidFill>
                <a:srgbClr val="7030A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מעוגל 12"/>
          <p:cNvSpPr/>
          <p:nvPr/>
        </p:nvSpPr>
        <p:spPr>
          <a:xfrm>
            <a:off x="2843808" y="1600051"/>
            <a:ext cx="6036840" cy="4607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4572000" y="2564903"/>
            <a:ext cx="4318810" cy="4607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4716016" y="3508931"/>
            <a:ext cx="1512168" cy="4607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483768" y="4001466"/>
            <a:ext cx="3577280" cy="4607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6228184" y="4005064"/>
            <a:ext cx="2652464" cy="46079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6372200" y="3544267"/>
            <a:ext cx="2497160" cy="46079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7440488" y="3025701"/>
            <a:ext cx="1440160" cy="46079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מעוגל 3"/>
          <p:cNvSpPr/>
          <p:nvPr/>
        </p:nvSpPr>
        <p:spPr>
          <a:xfrm>
            <a:off x="2915816" y="2564904"/>
            <a:ext cx="1440160" cy="46079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1656184" cy="369332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27420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2302650" y="620688"/>
            <a:ext cx="6612904" cy="44319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תחילת זמן קריאת שמע: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מֵאֵימָתַי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קוֹרִין אֶת שְׁמַע בְּעַרְבִית?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מִשָּׁעָה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שֶׁהַכֹּהֲנִים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נִכְנָסִים לֶאֱכֹל בִּתְרוּמָתָן.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e-IL" sz="2400" b="1" dirty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סוף זמן קריאת </a:t>
            </a:r>
            <a:r>
              <a:rPr lang="he-IL" sz="2400" b="1" dirty="0" smtClean="0">
                <a:solidFill>
                  <a:srgbClr val="FFC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שמע:</a:t>
            </a:r>
            <a:endParaRPr lang="he-IL" sz="2400" b="1" dirty="0">
              <a:solidFill>
                <a:srgbClr val="FFC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עַד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סוֹף הָאַשְׁמוּרָה הָרִאשׁוֹנָה - דִּבְרֵי רַבִּי אֱלִיעֶזֶר.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וַחֲכָמִים אוֹמְרִים: עַד חֲצוֹת.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רַבָּן גַּמְלִיאֵל אוֹמֵר: עַד שֶׁיַּעֲלֶה עַמּוּד הַשָּׁחַר.</a:t>
            </a:r>
          </a:p>
          <a:p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230" y="1341041"/>
            <a:ext cx="165618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אומר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132856"/>
            <a:ext cx="2016224" cy="1754326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תחילה נסמן את האומרים</a:t>
            </a:r>
            <a:endParaRPr lang="he-IL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2132856"/>
            <a:ext cx="2016224" cy="353943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כל זמני היום שנזכרים במשנה הם דינים, כי הם קובעים מתי מתחיל או נגמר זמן קיום המצווה</a:t>
            </a:r>
            <a:endParaRPr lang="he-IL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699792" y="5229200"/>
            <a:ext cx="561662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לאיזה זמן ביום הכוונה?</a:t>
            </a:r>
            <a:endParaRPr lang="he-IL" sz="3600" dirty="0"/>
          </a:p>
        </p:txBody>
      </p:sp>
      <p:sp>
        <p:nvSpPr>
          <p:cNvPr id="23" name="צורה חופשית 22"/>
          <p:cNvSpPr/>
          <p:nvPr/>
        </p:nvSpPr>
        <p:spPr>
          <a:xfrm>
            <a:off x="2326931" y="2034989"/>
            <a:ext cx="732901" cy="3194211"/>
          </a:xfrm>
          <a:custGeom>
            <a:avLst/>
            <a:gdLst>
              <a:gd name="connsiteX0" fmla="*/ 649351 w 649351"/>
              <a:gd name="connsiteY0" fmla="*/ 0 h 3281083"/>
              <a:gd name="connsiteX1" fmla="*/ 3893 w 649351"/>
              <a:gd name="connsiteY1" fmla="*/ 1398494 h 3281083"/>
              <a:gd name="connsiteX2" fmla="*/ 380410 w 649351"/>
              <a:gd name="connsiteY2" fmla="*/ 3281083 h 328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9351" h="3281083">
                <a:moveTo>
                  <a:pt x="649351" y="0"/>
                </a:moveTo>
                <a:cubicBezTo>
                  <a:pt x="349033" y="425823"/>
                  <a:pt x="48716" y="851647"/>
                  <a:pt x="3893" y="1398494"/>
                </a:cubicBezTo>
                <a:cubicBezTo>
                  <a:pt x="-40930" y="1945341"/>
                  <a:pt x="314669" y="2976283"/>
                  <a:pt x="380410" y="3281083"/>
                </a:cubicBezTo>
              </a:path>
            </a:pathLst>
          </a:custGeom>
          <a:noFill/>
          <a:ln w="38100">
            <a:solidFill>
              <a:srgbClr val="00B0F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82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0" grpId="0" animBg="1"/>
      <p:bldP spid="9" grpId="0" animBg="1"/>
      <p:bldP spid="8" grpId="0" animBg="1"/>
      <p:bldP spid="4" grpId="0" animBg="1"/>
      <p:bldP spid="11" grpId="0" animBg="1"/>
      <p:bldP spid="11" grpId="1" animBg="1"/>
      <p:bldP spid="12" grpId="0" animBg="1"/>
      <p:bldP spid="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מעוגל 11"/>
          <p:cNvSpPr/>
          <p:nvPr/>
        </p:nvSpPr>
        <p:spPr>
          <a:xfrm>
            <a:off x="2771800" y="5445224"/>
            <a:ext cx="5976664" cy="9361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3419872" y="332655"/>
            <a:ext cx="5328592" cy="1447093"/>
          </a:xfrm>
          <a:prstGeom prst="roundRect">
            <a:avLst/>
          </a:prstGeom>
          <a:solidFill>
            <a:srgbClr val="C50B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6732240" y="1779749"/>
            <a:ext cx="2016224" cy="4956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2123728" y="1285982"/>
            <a:ext cx="1080120" cy="4956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1835696" y="260648"/>
            <a:ext cx="6912768" cy="65248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מַעֲשֶׂה שֶׁבָּאוּ בָנָיו מִבֵּית הַמִּשְׁתֶּה.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אָמְרוּ לוֹ: לֹא קָרִינוּ אֶת שְׁמַע.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אָמַר לָהֶם: אִם לֹא עָלָה עַמּוּד הַשַּׁחַר – </a:t>
            </a:r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חַיָּבִין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אַתֶּם לִקְרוֹת.</a:t>
            </a:r>
          </a:p>
          <a:p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וְלֹא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זוֹ בִלְבַד, אֶלָּא כָּל מַה שֶׁאָמְרוּ חֲכָמִים "עַד חֲצוֹת" – </a:t>
            </a:r>
          </a:p>
          <a:p>
            <a:r>
              <a:rPr 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מִצְוָתָן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עַד שֶׁיַּעֲלֶה עַמּוּד הַשָּׁחַר:</a:t>
            </a:r>
          </a:p>
          <a:p>
            <a:pPr marL="627063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הֶקְטֵר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חֲלָבִים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וְאֵבָרִים –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מִצְוָתָן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עַד שֶׁיַּעֲלֶה עַמּוּד הַשָּׁחַר.</a:t>
            </a:r>
          </a:p>
          <a:p>
            <a:pPr marL="627063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וְכָל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הַנֶּאֱכָלִין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לְיוֹם אֶחָד – </a:t>
            </a:r>
            <a:r>
              <a:rPr lang="he-IL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מִצְוָתָן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עַד שֶׁיַּעֲלֶה עַמּוּד הַשָּׁחַר.</a:t>
            </a:r>
          </a:p>
          <a:p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אִם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כֵּן, לָמָּה אָמְרוּ חֲכָמִים "עַד חֲצוֹת"?</a:t>
            </a: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כְּדֵי לְהַרְחִיק אֶת הָאָדָם מִן הָעֲבֵירָה.</a:t>
            </a:r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47990"/>
            <a:ext cx="1656184" cy="369332"/>
          </a:xfrm>
          <a:prstGeom prst="rect">
            <a:avLst/>
          </a:prstGeom>
          <a:solidFill>
            <a:srgbClr val="CC33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FFF00"/>
                </a:solidFill>
              </a:rPr>
              <a:t>מקרה</a:t>
            </a:r>
            <a:endParaRPr lang="he-IL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642754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155449" y="1164486"/>
            <a:ext cx="1656184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טעם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00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9" grpId="0" animBg="1"/>
      <p:bldP spid="4" grpId="0" animBg="1"/>
      <p:bldP spid="5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שר">
  <a:themeElements>
    <a:clrScheme name="גווני אפור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יושר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יוש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124</TotalTime>
  <Words>209</Words>
  <Application>Microsoft Office PowerPoint</Application>
  <PresentationFormat>‫הצגה על המסך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יושר</vt:lpstr>
      <vt:lpstr>  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17</cp:revision>
  <dcterms:created xsi:type="dcterms:W3CDTF">2016-05-17T09:54:39Z</dcterms:created>
  <dcterms:modified xsi:type="dcterms:W3CDTF">2016-09-07T10:35:12Z</dcterms:modified>
</cp:coreProperties>
</file>