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CC00"/>
    <a:srgbClr val="CC3399"/>
    <a:srgbClr val="C50B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06" d="100"/>
          <a:sy n="106" d="100"/>
        </p:scale>
        <p:origin x="-58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מלבן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מלבן מעוגל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מציין מיקום של תאריך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ה'/אלול/תשע"ו</a:t>
            </a:fld>
            <a:endParaRPr lang="he-IL"/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7" name="מלבן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מלבן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מלבן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ה'/אלול/תשע"ו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ה'/אלול/תשע"ו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ה'/אלול/תשע"ו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מלבן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מלבן מעוגל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ה'/אלול/תשע"ו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he-IL"/>
          </a:p>
        </p:txBody>
      </p:sp>
      <p:sp>
        <p:nvSpPr>
          <p:cNvPr id="7" name="מלבן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מלבן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מלבן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ה'/אלול/תשע"ו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9" name="מציין מיקום תוכן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ה'/אלול/תשע"ו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מציין מיקום תוכן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ה'/אלול/תשע"ו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ה'/אלול/תשע"ו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מלבן מעוגל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ה'/אלול/תשע"ו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ה'/אלול/תשע"ו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מלבן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לבן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מלבן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מלבן מעוגל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3B6D0A5-2FBD-4164-8C05-2B4A4B3B3149}" type="datetimeFigureOut">
              <a:rPr lang="he-IL" smtClean="0"/>
              <a:t>ה'/אלול/תשע"ו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r" rtl="1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משנה 4"/>
          <p:cNvSpPr>
            <a:spLocks noGrp="1"/>
          </p:cNvSpPr>
          <p:nvPr>
            <p:ph type="subTitle" idx="1"/>
          </p:nvPr>
        </p:nvSpPr>
        <p:spPr>
          <a:xfrm>
            <a:off x="395536" y="1772816"/>
            <a:ext cx="8458200" cy="914400"/>
          </a:xfrm>
        </p:spPr>
        <p:txBody>
          <a:bodyPr>
            <a:normAutofit/>
          </a:bodyPr>
          <a:lstStyle/>
          <a:p>
            <a:pPr algn="ctr"/>
            <a:r>
              <a:rPr lang="he-IL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מסכת ברכות פרק א משנה </a:t>
            </a:r>
            <a:r>
              <a:rPr lang="he-IL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ג</a:t>
            </a:r>
            <a:endParaRPr lang="he-IL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כותרת 3"/>
          <p:cNvSpPr>
            <a:spLocks noGrp="1"/>
          </p:cNvSpPr>
          <p:nvPr>
            <p:ph type="ctrTitle"/>
          </p:nvPr>
        </p:nvSpPr>
        <p:spPr>
          <a:xfrm>
            <a:off x="323528" y="3284984"/>
            <a:ext cx="8458200" cy="2088232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/>
              <a:t/>
            </a:r>
            <a:br>
              <a:rPr lang="en-US" sz="4800" b="1" dirty="0"/>
            </a:br>
            <a:r>
              <a:rPr lang="en-US" b="1" dirty="0">
                <a:effectLst/>
              </a:rPr>
              <a:t/>
            </a:r>
            <a:br>
              <a:rPr lang="en-US" b="1" dirty="0">
                <a:effectLst/>
              </a:rPr>
            </a:br>
            <a:endParaRPr lang="he-IL" dirty="0"/>
          </a:p>
        </p:txBody>
      </p:sp>
      <p:sp>
        <p:nvSpPr>
          <p:cNvPr id="2" name="TextBox 1"/>
          <p:cNvSpPr txBox="1"/>
          <p:nvPr/>
        </p:nvSpPr>
        <p:spPr>
          <a:xfrm>
            <a:off x="1339364" y="3356992"/>
            <a:ext cx="662473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כיצד קוראים קריאת שמע?</a:t>
            </a:r>
            <a:endParaRPr lang="en-US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9786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מלבן מעוגל 37"/>
          <p:cNvSpPr/>
          <p:nvPr/>
        </p:nvSpPr>
        <p:spPr>
          <a:xfrm>
            <a:off x="5652120" y="3714026"/>
            <a:ext cx="3312368" cy="43204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מלבן מעוגל 36"/>
          <p:cNvSpPr/>
          <p:nvPr/>
        </p:nvSpPr>
        <p:spPr>
          <a:xfrm>
            <a:off x="6480212" y="1552402"/>
            <a:ext cx="1116124" cy="43204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מלבן מעוגל 25"/>
          <p:cNvSpPr/>
          <p:nvPr/>
        </p:nvSpPr>
        <p:spPr>
          <a:xfrm>
            <a:off x="4644008" y="1012086"/>
            <a:ext cx="3024336" cy="43204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3" name="בֵּית שַׁמַּאי אוֹמְרִים:מלבן מעוגל 18"/>
          <p:cNvSpPr/>
          <p:nvPr/>
        </p:nvSpPr>
        <p:spPr>
          <a:xfrm>
            <a:off x="7956376" y="1012086"/>
            <a:ext cx="1008112" cy="432048"/>
          </a:xfrm>
          <a:prstGeom prst="roundRect">
            <a:avLst/>
          </a:prstGeom>
          <a:solidFill>
            <a:srgbClr val="C50B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בֵּית שַׁמַּאי אוֹמְרִים:מלבן מעוגל 18"/>
          <p:cNvSpPr/>
          <p:nvPr/>
        </p:nvSpPr>
        <p:spPr>
          <a:xfrm>
            <a:off x="7812360" y="1552402"/>
            <a:ext cx="1152128" cy="432048"/>
          </a:xfrm>
          <a:prstGeom prst="roundRect">
            <a:avLst/>
          </a:prstGeom>
          <a:solidFill>
            <a:srgbClr val="C50B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בֵּית שַׁמַּאי אוֹמְרִים:מלבן מעוגל 18"/>
          <p:cNvSpPr/>
          <p:nvPr/>
        </p:nvSpPr>
        <p:spPr>
          <a:xfrm>
            <a:off x="2627784" y="2132856"/>
            <a:ext cx="6336704" cy="43204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בֵּית שַׁמַּאי אוֹמְרִים:מלבן מעוגל 18"/>
          <p:cNvSpPr/>
          <p:nvPr/>
        </p:nvSpPr>
        <p:spPr>
          <a:xfrm>
            <a:off x="3995936" y="4293096"/>
            <a:ext cx="4968552" cy="43204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בֵּית שַׁמַּאי אוֹמְרִים:מלבן מעוגל 18"/>
          <p:cNvSpPr/>
          <p:nvPr/>
        </p:nvSpPr>
        <p:spPr>
          <a:xfrm>
            <a:off x="5940152" y="3212976"/>
            <a:ext cx="3024336" cy="43204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בֵּית שַׁמַּאי אוֹמְרִים:מלבן מעוגל 18"/>
          <p:cNvSpPr/>
          <p:nvPr/>
        </p:nvSpPr>
        <p:spPr>
          <a:xfrm>
            <a:off x="5868144" y="476672"/>
            <a:ext cx="3024336" cy="43204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323528" y="332656"/>
            <a:ext cx="1656184" cy="369332"/>
          </a:xfrm>
          <a:prstGeom prst="rect">
            <a:avLst/>
          </a:prstGeom>
          <a:solidFill>
            <a:srgbClr val="CC3399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>
                <a:solidFill>
                  <a:srgbClr val="FFFF00"/>
                </a:solidFill>
              </a:rPr>
              <a:t>מקרה</a:t>
            </a:r>
            <a:endParaRPr lang="he-IL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827420"/>
            <a:ext cx="1656184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/>
              <a:t>דין</a:t>
            </a: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327230" y="1341041"/>
            <a:ext cx="1656184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/>
              <a:t>אומר</a:t>
            </a:r>
            <a:endParaRPr lang="he-IL" dirty="0"/>
          </a:p>
        </p:txBody>
      </p:sp>
      <p:sp>
        <p:nvSpPr>
          <p:cNvPr id="11" name="TextBox 10"/>
          <p:cNvSpPr txBox="1"/>
          <p:nvPr/>
        </p:nvSpPr>
        <p:spPr>
          <a:xfrm>
            <a:off x="179512" y="2132856"/>
            <a:ext cx="2016224" cy="1754326"/>
          </a:xfrm>
          <a:prstGeom prst="rect">
            <a:avLst/>
          </a:prstGeom>
          <a:solidFill>
            <a:srgbClr val="FF00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3600" dirty="0" smtClean="0"/>
              <a:t>תחילה נסמן את האומרים</a:t>
            </a:r>
            <a:endParaRPr lang="he-IL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2339752" y="332656"/>
            <a:ext cx="6624736" cy="72943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b="1" dirty="0"/>
              <a:t>בֵּית שַׁמַּאי אוֹמְרִים:</a:t>
            </a:r>
            <a:endParaRPr lang="en-US" sz="3600" b="1" dirty="0"/>
          </a:p>
          <a:p>
            <a:r>
              <a:rPr lang="he-IL" sz="3600" b="1" dirty="0"/>
              <a:t>בָּעֶרֶב </a:t>
            </a:r>
            <a:r>
              <a:rPr lang="he-IL" sz="3600" b="1" dirty="0" smtClean="0"/>
              <a:t>- כָּל </a:t>
            </a:r>
            <a:r>
              <a:rPr lang="he-IL" sz="3600" b="1" dirty="0"/>
              <a:t>אָדָם יַטּוּ וְיִקְרְאוּ,</a:t>
            </a:r>
            <a:endParaRPr lang="en-US" sz="3600" b="1" dirty="0"/>
          </a:p>
          <a:p>
            <a:r>
              <a:rPr lang="he-IL" sz="3600" b="1" dirty="0"/>
              <a:t>וּבַבֹּקֶר </a:t>
            </a:r>
            <a:r>
              <a:rPr lang="he-IL" sz="3600" b="1" dirty="0" smtClean="0"/>
              <a:t>- יַעַמְדוּ</a:t>
            </a:r>
            <a:r>
              <a:rPr lang="he-IL" sz="3600" b="1" dirty="0"/>
              <a:t>,</a:t>
            </a:r>
            <a:endParaRPr lang="en-US" sz="3600" b="1" dirty="0"/>
          </a:p>
          <a:p>
            <a:r>
              <a:rPr lang="he-IL" sz="3600" b="1" dirty="0"/>
              <a:t>שֶׁנֶּאֱמַר (דברים ו, ז): "וּבְשָׁכְבְּךָ וּבְקוּמֶךָ".</a:t>
            </a:r>
            <a:endParaRPr lang="en-US" sz="3600" b="1" dirty="0"/>
          </a:p>
          <a:p>
            <a:endParaRPr lang="he-IL" sz="3600" b="1" dirty="0" smtClean="0"/>
          </a:p>
          <a:p>
            <a:r>
              <a:rPr lang="he-IL" sz="3600" b="1" dirty="0" smtClean="0"/>
              <a:t>וּבֵית </a:t>
            </a:r>
            <a:r>
              <a:rPr lang="he-IL" sz="3600" b="1" dirty="0"/>
              <a:t>הִלֵּל אוֹמְרִים:</a:t>
            </a:r>
            <a:endParaRPr lang="en-US" sz="3600" b="1" dirty="0"/>
          </a:p>
          <a:p>
            <a:r>
              <a:rPr lang="he-IL" sz="3600" b="1" dirty="0"/>
              <a:t>כָּל אָדָם קוֹרֵא כְּדַרְכּוֹ,</a:t>
            </a:r>
            <a:endParaRPr lang="en-US" sz="3600" b="1" dirty="0"/>
          </a:p>
          <a:p>
            <a:r>
              <a:rPr lang="he-IL" sz="3600" b="1" dirty="0"/>
              <a:t>שֶׁנֶּאֱמַר (שם): "וּבְלֶכְתְּךָ בַדֶּרֶךְ".</a:t>
            </a:r>
            <a:endParaRPr lang="en-US" sz="3600" b="1" dirty="0"/>
          </a:p>
          <a:p>
            <a:endParaRPr lang="he-IL" sz="3600" b="1" dirty="0" smtClean="0"/>
          </a:p>
          <a:p>
            <a:r>
              <a:rPr lang="he-IL" sz="3200" b="1" dirty="0" smtClean="0"/>
              <a:t>אִם </a:t>
            </a:r>
            <a:r>
              <a:rPr lang="he-IL" sz="3200" b="1" dirty="0"/>
              <a:t>כֵּן, לָמָּה נֶאֱמַר "וּבְשָׁכְבְּךָ וּבְקוּמֶךָ"?</a:t>
            </a:r>
            <a:endParaRPr lang="en-US" sz="3200" b="1" dirty="0"/>
          </a:p>
          <a:p>
            <a:r>
              <a:rPr lang="he-IL" sz="3200" b="1" dirty="0"/>
              <a:t>בְּשָׁעָה שֶׁבְּנֵי אָדָם שׁוֹכְבִים וּבְשָׁעָה שֶׁבְּנֵי אָדָם עוֹמְדִים.</a:t>
            </a:r>
            <a:endParaRPr lang="en-US" sz="3200" b="1" dirty="0"/>
          </a:p>
          <a:p>
            <a:endParaRPr lang="he-IL" sz="3600" dirty="0"/>
          </a:p>
        </p:txBody>
      </p:sp>
      <p:sp>
        <p:nvSpPr>
          <p:cNvPr id="28" name="TextBox 27"/>
          <p:cNvSpPr txBox="1"/>
          <p:nvPr/>
        </p:nvSpPr>
        <p:spPr>
          <a:xfrm>
            <a:off x="185536" y="1983452"/>
            <a:ext cx="2370239" cy="4093428"/>
          </a:xfrm>
          <a:prstGeom prst="rect">
            <a:avLst/>
          </a:prstGeom>
          <a:solidFill>
            <a:srgbClr val="00B0F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3600" dirty="0" smtClean="0"/>
              <a:t>המילה שנאמר היא </a:t>
            </a:r>
            <a:r>
              <a:rPr lang="he-IL" sz="4400" dirty="0" smtClean="0">
                <a:solidFill>
                  <a:srgbClr val="0070C0"/>
                </a:solidFill>
              </a:rPr>
              <a:t>מילת טעם</a:t>
            </a:r>
            <a:r>
              <a:rPr lang="he-IL" sz="3600" dirty="0" smtClean="0"/>
              <a:t>, מפני שאחריה מופיע הפסוק שהוא המקור לדין</a:t>
            </a:r>
            <a:endParaRPr lang="he-IL" sz="3600" dirty="0"/>
          </a:p>
        </p:txBody>
      </p:sp>
      <p:sp>
        <p:nvSpPr>
          <p:cNvPr id="32" name="TextBox 31"/>
          <p:cNvSpPr txBox="1"/>
          <p:nvPr/>
        </p:nvSpPr>
        <p:spPr>
          <a:xfrm>
            <a:off x="179510" y="1983452"/>
            <a:ext cx="2370239" cy="2308324"/>
          </a:xfrm>
          <a:prstGeom prst="rect">
            <a:avLst/>
          </a:prstGeom>
          <a:solidFill>
            <a:srgbClr val="CC3399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3600" dirty="0" smtClean="0"/>
              <a:t>זמני היום שנזכרו בדברי בית שמאי הם המקרים</a:t>
            </a:r>
            <a:endParaRPr lang="he-IL" sz="3600" dirty="0"/>
          </a:p>
        </p:txBody>
      </p:sp>
      <p:sp>
        <p:nvSpPr>
          <p:cNvPr id="35" name="TextBox 34"/>
          <p:cNvSpPr txBox="1"/>
          <p:nvPr/>
        </p:nvSpPr>
        <p:spPr>
          <a:xfrm>
            <a:off x="179512" y="2274838"/>
            <a:ext cx="2370239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3600" dirty="0" smtClean="0"/>
              <a:t>כעת נסמן את הדינים</a:t>
            </a:r>
            <a:endParaRPr lang="he-IL" sz="3600" dirty="0"/>
          </a:p>
        </p:txBody>
      </p:sp>
      <p:sp>
        <p:nvSpPr>
          <p:cNvPr id="36" name="TextBox 35"/>
          <p:cNvSpPr txBox="1"/>
          <p:nvPr/>
        </p:nvSpPr>
        <p:spPr>
          <a:xfrm>
            <a:off x="1359622" y="2752893"/>
            <a:ext cx="2304256" cy="255454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1">
            <a:spAutoFit/>
          </a:bodyPr>
          <a:lstStyle/>
          <a:p>
            <a:pPr algn="ctr"/>
            <a:r>
              <a:rPr lang="he-IL" sz="3200" dirty="0" smtClean="0"/>
              <a:t>בדברי בית הלל אין מקרה, אז לאיזה מקרה/ מקרים הם מתייחסים?</a:t>
            </a:r>
            <a:endParaRPr lang="he-IL" sz="3200" dirty="0"/>
          </a:p>
        </p:txBody>
      </p:sp>
      <p:cxnSp>
        <p:nvCxnSpPr>
          <p:cNvPr id="40" name="מחבר חץ ישר 39"/>
          <p:cNvCxnSpPr/>
          <p:nvPr/>
        </p:nvCxnSpPr>
        <p:spPr>
          <a:xfrm flipV="1">
            <a:off x="8892480" y="1429816"/>
            <a:ext cx="6061" cy="2284210"/>
          </a:xfrm>
          <a:prstGeom prst="straightConnector1">
            <a:avLst/>
          </a:prstGeom>
          <a:ln w="571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מחבר חץ ישר 43"/>
          <p:cNvCxnSpPr/>
          <p:nvPr/>
        </p:nvCxnSpPr>
        <p:spPr>
          <a:xfrm flipV="1">
            <a:off x="6876256" y="1992980"/>
            <a:ext cx="1080120" cy="1721046"/>
          </a:xfrm>
          <a:prstGeom prst="straightConnector1">
            <a:avLst/>
          </a:prstGeom>
          <a:ln w="571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8282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7" grpId="0" animBg="1"/>
      <p:bldP spid="26" grpId="0" animBg="1"/>
      <p:bldP spid="33" grpId="0" animBg="1"/>
      <p:bldP spid="34" grpId="0" animBg="1"/>
      <p:bldP spid="30" grpId="0" animBg="1"/>
      <p:bldP spid="31" grpId="0" animBg="1"/>
      <p:bldP spid="27" grpId="0" animBg="1"/>
      <p:bldP spid="19" grpId="0" animBg="1"/>
      <p:bldP spid="11" grpId="0" animBg="1"/>
      <p:bldP spid="11" grpId="1" animBg="1"/>
      <p:bldP spid="28" grpId="0" animBg="1"/>
      <p:bldP spid="28" grpId="1" animBg="1"/>
      <p:bldP spid="32" grpId="0" animBg="1"/>
      <p:bldP spid="32" grpId="1" animBg="1"/>
      <p:bldP spid="35" grpId="0" animBg="1"/>
      <p:bldP spid="35" grpId="1" animBg="1"/>
      <p:bldP spid="36" grpId="0" animBg="1"/>
      <p:bldP spid="3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827842"/>
              </p:ext>
            </p:extLst>
          </p:nvPr>
        </p:nvGraphicFramePr>
        <p:xfrm>
          <a:off x="1115616" y="1700808"/>
          <a:ext cx="7056785" cy="4757872"/>
        </p:xfrm>
        <a:graphic>
          <a:graphicData uri="http://schemas.openxmlformats.org/drawingml/2006/table">
            <a:tbl>
              <a:tblPr rtl="1" firstRow="1" firstCol="1" bandRow="1"/>
              <a:tblGrid>
                <a:gridCol w="2476927"/>
                <a:gridCol w="2289929"/>
                <a:gridCol w="2289929"/>
              </a:tblGrid>
              <a:tr h="118946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24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n-US" sz="2000" dirty="0">
                        <a:effectLst/>
                        <a:latin typeface="David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2400" dirty="0" smtClean="0">
                          <a:effectLst/>
                          <a:latin typeface="Times New Roman"/>
                          <a:ea typeface="Calibri"/>
                        </a:rPr>
                        <a:t>ההסבר לדעת בית שמאי</a:t>
                      </a:r>
                      <a:endParaRPr lang="en-US" sz="2000" dirty="0">
                        <a:effectLst/>
                        <a:latin typeface="David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2400" dirty="0">
                          <a:effectLst/>
                          <a:latin typeface="Times New Roman"/>
                          <a:ea typeface="Calibri"/>
                        </a:rPr>
                        <a:t>ההסבר לדעת בית הלל</a:t>
                      </a:r>
                      <a:endParaRPr lang="en-US" sz="2000" dirty="0">
                        <a:effectLst/>
                        <a:latin typeface="David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18946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2400" dirty="0">
                          <a:effectLst/>
                          <a:latin typeface="Times New Roman"/>
                          <a:ea typeface="Calibri"/>
                        </a:rPr>
                        <a:t>"ובשכבך"</a:t>
                      </a:r>
                      <a:endParaRPr lang="en-US" sz="2000" dirty="0">
                        <a:effectLst/>
                        <a:latin typeface="David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000" dirty="0">
                        <a:effectLst/>
                        <a:latin typeface="David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000" dirty="0">
                        <a:effectLst/>
                        <a:latin typeface="David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118946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2400">
                          <a:effectLst/>
                          <a:latin typeface="Times New Roman"/>
                          <a:ea typeface="Calibri"/>
                        </a:rPr>
                        <a:t>"ובקומך"</a:t>
                      </a:r>
                      <a:endParaRPr lang="en-US" sz="2000">
                        <a:effectLst/>
                        <a:latin typeface="David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000" dirty="0">
                        <a:effectLst/>
                        <a:latin typeface="David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000" dirty="0">
                        <a:effectLst/>
                        <a:latin typeface="David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118946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2400" dirty="0">
                          <a:effectLst/>
                          <a:latin typeface="Times New Roman"/>
                          <a:ea typeface="Calibri"/>
                        </a:rPr>
                        <a:t>"ובלכתך בדרך"</a:t>
                      </a:r>
                      <a:endParaRPr lang="en-US" sz="2000" dirty="0">
                        <a:effectLst/>
                        <a:latin typeface="David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000" dirty="0">
                        <a:effectLst/>
                        <a:latin typeface="David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000" dirty="0">
                        <a:effectLst/>
                        <a:latin typeface="David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796136" y="260649"/>
            <a:ext cx="2304256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000" dirty="0">
                <a:latin typeface="Times New Roman"/>
                <a:ea typeface="Calibri"/>
              </a:rPr>
              <a:t>צריך לקרוא את שמע </a:t>
            </a:r>
            <a:r>
              <a:rPr lang="he-IL" sz="2000" dirty="0" smtClean="0">
                <a:latin typeface="Times New Roman"/>
                <a:ea typeface="Calibri"/>
              </a:rPr>
              <a:t>בשכיבה</a:t>
            </a:r>
            <a:endParaRPr lang="he-IL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347864" y="260649"/>
            <a:ext cx="2304256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he-IL" sz="2000" dirty="0">
                <a:latin typeface="Times New Roman"/>
                <a:ea typeface="Calibri"/>
              </a:rPr>
              <a:t>מותר לקרוא אפילו בהליכה</a:t>
            </a:r>
            <a:endParaRPr lang="en-US" sz="2000" dirty="0">
              <a:latin typeface="David"/>
              <a:ea typeface="Calibr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9592" y="260649"/>
            <a:ext cx="2304256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he-IL" sz="2000" dirty="0">
                <a:latin typeface="Times New Roman"/>
                <a:ea typeface="Calibri"/>
              </a:rPr>
              <a:t>בזמן שאנשים מתעוררים</a:t>
            </a:r>
            <a:endParaRPr lang="en-US" sz="2000" dirty="0">
              <a:latin typeface="David"/>
              <a:ea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9592" y="965906"/>
            <a:ext cx="2304256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he-IL" sz="2000" dirty="0">
                <a:latin typeface="Times New Roman"/>
                <a:ea typeface="Calibri"/>
              </a:rPr>
              <a:t>בזמן שאנשים </a:t>
            </a:r>
            <a:r>
              <a:rPr lang="he-IL" sz="2000" dirty="0" smtClean="0">
                <a:latin typeface="Times New Roman"/>
                <a:ea typeface="Calibri"/>
              </a:rPr>
              <a:t>ישנים</a:t>
            </a:r>
            <a:endParaRPr lang="en-US" sz="2000" dirty="0">
              <a:latin typeface="David"/>
              <a:ea typeface="Calibri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87788" y="705929"/>
            <a:ext cx="2304256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000" dirty="0">
                <a:latin typeface="Times New Roman"/>
                <a:ea typeface="Calibri"/>
              </a:rPr>
              <a:t>צריך לקרוא את שמע </a:t>
            </a:r>
            <a:r>
              <a:rPr lang="he-IL" sz="2000" dirty="0" smtClean="0">
                <a:latin typeface="Times New Roman"/>
                <a:ea typeface="Calibri"/>
              </a:rPr>
              <a:t>בעמידה</a:t>
            </a:r>
            <a:endParaRPr lang="he-IL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3347864" y="997813"/>
            <a:ext cx="2304256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he-IL" sz="2000" dirty="0" smtClean="0">
                <a:latin typeface="Times New Roman"/>
                <a:ea typeface="Calibri"/>
              </a:rPr>
              <a:t>לא התייחסו למילים אלו</a:t>
            </a:r>
            <a:endParaRPr lang="en-US" sz="2000" dirty="0">
              <a:latin typeface="David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01008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22222E-6 C -0.00833 0.01435 -0.01614 0.0294 -0.02465 0.04352 C -0.02795 0.04908 -0.03229 0.05371 -0.03559 0.05949 C -0.05694 0.09537 -0.07517 0.13357 -0.09566 0.16968 C -0.10798 0.19121 -0.12552 0.23264 -0.14826 0.24167 C -0.14982 0.24445 -0.15069 0.24769 -0.15277 0.25023 C -0.15399 0.25162 -0.15607 0.2507 -0.15746 0.25185 C -0.16267 0.25648 -0.16562 0.26574 -0.16979 0.2713 C -0.17638 0.28033 -0.18298 0.28426 -0.18975 0.29213 C -0.19322 0.30324 -0.18871 0.2919 -0.196 0.30116 C -0.19982 0.30602 -0.20677 0.31667 -0.20677 0.3169 C -0.2125 0.33496 -0.22725 0.34861 -0.24079 0.3588 C -0.24548 0.3669 -0.246 0.37199 -0.25312 0.37801 C -0.25607 0.38287 -0.25642 0.38889 -0.2592 0.39375 C -0.25989 0.39537 -0.26163 0.39584 -0.2625 0.39722 C -0.26302 0.39815 -0.26319 0.39931 -0.26371 0.4007 " pathEditMode="relative" rAng="0" ptsTypes="fffffffffffffffA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194" y="200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59259E-6 C -0.00764 0.02685 -0.01476 0.05533 -0.02257 0.08195 C -0.02552 0.09236 -0.02952 0.10116 -0.03247 0.11204 C -0.05191 0.17986 -0.06858 0.25185 -0.08716 0.32014 C -0.09844 0.36065 -0.11441 0.43889 -0.13507 0.45579 C -0.13646 0.46111 -0.13733 0.46667 -0.13924 0.47153 C -0.14028 0.47454 -0.14219 0.47292 -0.14341 0.475 C -0.14827 0.4838 -0.15087 0.50139 -0.15469 0.51181 C -0.16077 0.52824 -0.16667 0.53611 -0.17292 0.55116 C -0.17604 0.57199 -0.17188 0.55023 -0.17848 0.5676 C -0.18195 0.57685 -0.18837 0.59746 -0.18837 0.59769 C -0.19358 0.63148 -0.20695 0.65764 -0.21927 0.67639 C -0.22361 0.69167 -0.22413 0.70185 -0.23056 0.7132 C -0.23316 0.72176 -0.23351 0.7331 -0.23611 0.74236 C -0.23663 0.74584 -0.23837 0.74676 -0.23907 0.74931 C -0.23959 0.75116 -0.23976 0.75324 -0.24011 0.75602 " pathEditMode="relative" rAng="0" ptsTypes="fffffffffffffffA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14" y="37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355 3.7037E-7 C -0.02066 0.01343 -0.03073 0.0287 -0.03716 0.04444 C -0.03837 0.04768 -0.03941 0.05185 -0.04063 0.05509 C -0.04184 0.05833 -0.04358 0.06042 -0.0448 0.06343 C -0.04792 0.06968 -0.05105 0.07569 -0.05382 0.08218 C -0.05834 0.09375 -0.06285 0.10231 -0.06771 0.11319 C -0.0691 0.1169 -0.07014 0.12083 -0.07188 0.12407 C -0.07309 0.12639 -0.07535 0.13079 -0.07535 0.13125 C -0.07657 0.14097 -0.08056 0.14861 -0.08299 0.15764 C -0.08368 0.16435 -0.08959 0.18403 -0.09202 0.19028 C -0.09271 0.1956 -0.09306 0.19931 -0.0948 0.20393 C -0.09497 0.20556 -0.09497 0.20741 -0.09532 0.20903 C -0.09636 0.21296 -0.09757 0.21597 -0.09809 0.22014 C -0.09862 0.22361 -0.09862 0.22755 -0.09966 0.23056 C -0.10018 0.23356 -0.10226 0.23866 -0.10226 0.23889 C -0.1033 0.24768 -0.10539 0.2581 -0.10712 0.26597 C -0.10799 0.27731 -0.11007 0.28843 -0.11129 0.29977 C -0.11303 0.33958 -0.11303 0.38032 -0.11129 0.42106 C -0.11077 0.43426 -0.1099 0.44699 -0.10799 0.45903 C -0.10678 0.46528 -0.10296 0.47662 -0.10296 0.47662 C -0.1007 0.4912 -0.08976 0.51157 -0.08212 0.51574 C -0.08056 0.51944 -0.07865 0.51944 -0.07674 0.52268 C -0.07327 0.52847 -0.07084 0.53565 -0.06771 0.54143 C -0.06667 0.54306 -0.06528 0.54375 -0.06424 0.54537 C -0.05886 0.55463 -0.05504 0.5662 -0.04879 0.57361 C -0.04775 0.57685 -0.04497 0.5838 -0.04358 0.58611 C -0.03976 0.5919 -0.02882 0.5963 -0.02414 0.59838 C -0.02049 0.59954 -0.01737 0.60347 -0.01355 0.60509 C -0.00747 0.61134 4.44444E-6 0.60856 0.00677 0.60509 C 0.00798 0.6044 0.01302 0.59954 0.01579 0.59954 " pathEditMode="relative" rAng="0" ptsTypes="fffffffffffffffffffffffffffffA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07" y="30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59259E-6 C -0.00711 0.00717 -0.01718 0.01528 -0.02361 0.02384 C -0.02482 0.02569 -0.02586 0.02778 -0.02708 0.02963 C -0.02829 0.03148 -0.03003 0.0324 -0.03125 0.03403 C -0.03437 0.0375 -0.0375 0.04074 -0.04027 0.04421 C -0.04479 0.05046 -0.0493 0.05509 -0.05416 0.06111 C -0.05555 0.06296 -0.05659 0.06504 -0.05833 0.0669 C -0.05954 0.06805 -0.0618 0.0706 -0.0618 0.07083 C -0.06302 0.07592 -0.06701 0.08009 -0.06944 0.08495 C -0.07013 0.08865 -0.07604 0.0993 -0.07847 0.10254 C -0.07916 0.10555 -0.07951 0.1074 -0.08125 0.10995 C -0.08142 0.11088 -0.08142 0.1118 -0.08177 0.11273 C -0.08281 0.11481 -0.08402 0.11643 -0.08454 0.11875 C -0.08507 0.1206 -0.08507 0.12268 -0.08611 0.1243 C -0.08663 0.12592 -0.08871 0.1287 -0.08871 0.12893 C -0.08975 0.13356 -0.09184 0.13935 -0.09357 0.14352 C -0.09444 0.14953 -0.09652 0.15555 -0.09774 0.1618 C -0.09948 0.18333 -0.09948 0.20532 -0.09774 0.22731 C -0.09722 0.23426 -0.09635 0.2412 -0.09444 0.24768 C -0.09323 0.25115 -0.08941 0.25717 -0.08941 0.2574 C -0.08715 0.26504 -0.07621 0.27615 -0.06857 0.27847 C -0.06701 0.28032 -0.0651 0.28032 -0.06319 0.28217 C -0.05972 0.28518 -0.05729 0.28912 -0.05416 0.29213 C -0.05312 0.29305 -0.05173 0.29352 -0.05069 0.29444 C -0.04531 0.2993 -0.04149 0.30555 -0.03524 0.30949 C -0.0342 0.31134 -0.03142 0.31504 -0.03003 0.31643 C -0.02621 0.31944 -0.01527 0.32176 -0.01059 0.32291 C -0.00694 0.32361 -0.00382 0.32569 -3.88889E-6 0.32662 C 0.00608 0.33009 0.01355 0.32847 0.02032 0.32662 C 0.02153 0.32615 0.02657 0.32361 0.02934 0.32361 " pathEditMode="relative" rAng="0" ptsTypes="fffffffffffffffffffffffffffffA">
                                      <p:cBhvr>
                                        <p:cTn id="4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07" y="165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7037E-7 C -0.00833 0.01875 -0.01597 0.03843 -0.02447 0.05671 C -0.0276 0.06412 -0.03194 0.07014 -0.03507 0.07755 C -0.05607 0.12454 -0.07395 0.17454 -0.09409 0.22176 C -0.10625 0.24977 -0.12343 0.30393 -0.14566 0.31574 C -0.14722 0.31944 -0.14809 0.32361 -0.15017 0.32708 C -0.15138 0.32893 -0.15329 0.32755 -0.15468 0.32917 C -0.15989 0.33518 -0.16267 0.34722 -0.16684 0.35463 C -0.17326 0.36643 -0.17968 0.37153 -0.18645 0.38171 C -0.18993 0.3963 -0.18541 0.38148 -0.19253 0.39352 C -0.19618 0.4 -0.20312 0.41389 -0.20312 0.41412 C -0.20885 0.43773 -0.22326 0.45556 -0.23645 0.46898 C -0.24114 0.47963 -0.24166 0.48611 -0.24861 0.49398 C -0.25138 0.50046 -0.25191 0.50833 -0.25468 0.51458 C -0.2552 0.51667 -0.25711 0.51736 -0.25781 0.51921 C -0.25833 0.52037 -0.2585 0.52199 -0.25885 0.52384 " pathEditMode="relative" rAng="0" ptsTypes="fffffffffffffffA">
                                      <p:cBhvr>
                                        <p:cTn id="5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51" y="26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48148E-6 C 0.00018 0.02268 0.00052 0.04676 0.0007 0.06921 C 0.00087 0.07801 0.00087 0.08565 0.00105 0.09467 C 0.00174 0.15231 0.00226 0.21319 0.00296 0.27106 C 0.0033 0.30532 0.00382 0.37153 0.00434 0.38588 C 0.00452 0.39051 0.00452 0.39514 0.00452 0.3993 C 0.00452 0.40185 0.00469 0.40046 0.00469 0.40208 C 0.00487 0.40972 0.00487 0.42454 0.00504 0.43333 C 0.00539 0.44722 0.00556 0.45393 0.00573 0.46667 C 0.00573 0.48426 0.00573 0.46597 0.00591 0.48055 C 0.00608 0.48842 0.00625 0.50579 0.00625 0.50602 C 0.00643 0.53472 0.00677 0.55694 0.0073 0.57268 C 0.0073 0.58565 0.00747 0.59421 0.00764 0.60393 C 0.00764 0.61111 0.00764 0.62083 0.00782 0.6287 C 0.00782 0.63148 0.00799 0.63241 0.00799 0.63449 C 0.00799 0.63611 0.00799 0.63773 0.00799 0.64028 " pathEditMode="relative" rAng="0" ptsTypes="fffffffffffffffA">
                                      <p:cBhvr>
                                        <p:cTn id="6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9" y="3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1" grpId="0" animBg="1"/>
      <p:bldP spid="11" grpId="1" animBg="1"/>
      <p:bldP spid="12" grpId="0" animBg="1"/>
      <p:bldP spid="12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יושר">
  <a:themeElements>
    <a:clrScheme name="גווני אפור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יושר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יושר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209</TotalTime>
  <Words>160</Words>
  <Application>Microsoft Office PowerPoint</Application>
  <PresentationFormat>‫הצגה על המסך (4:3)</PresentationFormat>
  <Paragraphs>34</Paragraphs>
  <Slides>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4" baseType="lpstr">
      <vt:lpstr>יושר</vt:lpstr>
      <vt:lpstr>  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קריאת מגילה לא לפי הסדר, בעל פה ובשפות שונות</dc:title>
  <dc:creator>ישראל הערות נוספות</dc:creator>
  <cp:lastModifiedBy>ישראל הערות נוספות</cp:lastModifiedBy>
  <cp:revision>25</cp:revision>
  <dcterms:created xsi:type="dcterms:W3CDTF">2016-05-17T09:54:39Z</dcterms:created>
  <dcterms:modified xsi:type="dcterms:W3CDTF">2016-09-08T10:52:51Z</dcterms:modified>
</cp:coreProperties>
</file>