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C50BC5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מלבן מעוגל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י"ד/תמוז/תשע"ו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י"ד/תמוז/תשע"ו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י"ד/תמוז/תשע"ו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י"ד/תמוז/תשע"ו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מלבן מעוגל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י"ד/תמוז/תשע"ו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he-IL"/>
          </a:p>
        </p:txBody>
      </p:sp>
      <p:sp>
        <p:nvSpPr>
          <p:cNvPr id="7" name="מלבן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לבן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י"ד/תמוז/תשע"ו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י"ד/תמוז/תשע"ו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י"ד/תמוז/תשע"ו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י"ד/תמוז/תשע"ו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מלבן מעוגל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י"ד/תמוז/תשע"ו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י"ד/תמוז/תשע"ו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לבן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מלבן מעוגל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3B6D0A5-2FBD-4164-8C05-2B4A4B3B3149}" type="datetimeFigureOut">
              <a:rPr lang="he-IL" smtClean="0"/>
              <a:t>י"ד/תמוז/תשע"ו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מסכת ברכות פרק ט משנה ג</a:t>
            </a:r>
            <a:endParaRPr lang="he-IL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3"/>
          <p:cNvSpPr>
            <a:spLocks noGrp="1"/>
          </p:cNvSpPr>
          <p:nvPr>
            <p:ph type="ctrTitle"/>
          </p:nvPr>
        </p:nvSpPr>
        <p:spPr>
          <a:xfrm>
            <a:off x="323528" y="3284984"/>
            <a:ext cx="8458200" cy="208823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/>
            </a:r>
            <a:br>
              <a:rPr lang="en-US" sz="4800" b="1" dirty="0"/>
            </a:b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he-IL" dirty="0"/>
          </a:p>
        </p:txBody>
      </p:sp>
      <p:sp>
        <p:nvSpPr>
          <p:cNvPr id="2" name="TextBox 1"/>
          <p:cNvSpPr txBox="1"/>
          <p:nvPr/>
        </p:nvSpPr>
        <p:spPr>
          <a:xfrm>
            <a:off x="1343263" y="3356992"/>
            <a:ext cx="6624736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בִּרְכַת שהחיינו, ברכה על טובה שיש בה גם רע ולהֵפֶך ותפילת </a:t>
            </a:r>
            <a:r>
              <a:rPr lang="he-IL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שָׁוְא</a:t>
            </a:r>
            <a:r>
              <a:rPr lang="he-IL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9786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2411760" y="1484784"/>
            <a:ext cx="6484652" cy="504056"/>
          </a:xfrm>
          <a:prstGeom prst="roundRect">
            <a:avLst/>
          </a:prstGeom>
          <a:gradFill>
            <a:gsLst>
              <a:gs pos="0">
                <a:srgbClr val="CC3399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מלבן מעוגל 31"/>
          <p:cNvSpPr/>
          <p:nvPr/>
        </p:nvSpPr>
        <p:spPr>
          <a:xfrm>
            <a:off x="5229775" y="3660706"/>
            <a:ext cx="2843808" cy="43204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5" name="מלבן מעוגל 14"/>
          <p:cNvSpPr/>
          <p:nvPr/>
        </p:nvSpPr>
        <p:spPr>
          <a:xfrm>
            <a:off x="5773132" y="4533959"/>
            <a:ext cx="3123281" cy="432048"/>
          </a:xfrm>
          <a:prstGeom prst="roundRect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מעוגל 13"/>
          <p:cNvSpPr/>
          <p:nvPr/>
        </p:nvSpPr>
        <p:spPr>
          <a:xfrm>
            <a:off x="2411760" y="4092754"/>
            <a:ext cx="6484653" cy="488374"/>
          </a:xfrm>
          <a:prstGeom prst="roundRect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2627784" y="3216082"/>
            <a:ext cx="6290697" cy="428724"/>
          </a:xfrm>
          <a:prstGeom prst="roundRect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מעוגל 28"/>
          <p:cNvSpPr/>
          <p:nvPr/>
        </p:nvSpPr>
        <p:spPr>
          <a:xfrm>
            <a:off x="6866643" y="2348880"/>
            <a:ext cx="2094141" cy="457062"/>
          </a:xfrm>
          <a:prstGeom prst="roundRect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4571999" y="332656"/>
            <a:ext cx="4324414" cy="369332"/>
          </a:xfrm>
          <a:prstGeom prst="roundRect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מלבן מעוגל 26"/>
          <p:cNvSpPr/>
          <p:nvPr/>
        </p:nvSpPr>
        <p:spPr>
          <a:xfrm>
            <a:off x="6084168" y="701988"/>
            <a:ext cx="2843808" cy="43204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ה</a:t>
            </a:r>
            <a:endParaRPr lang="he-IL" dirty="0"/>
          </a:p>
        </p:txBody>
      </p:sp>
      <p:sp>
        <p:nvSpPr>
          <p:cNvPr id="17" name="מלבן מעוגל 16"/>
          <p:cNvSpPr/>
          <p:nvPr/>
        </p:nvSpPr>
        <p:spPr>
          <a:xfrm>
            <a:off x="3419872" y="4581128"/>
            <a:ext cx="2353260" cy="43204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מעוגל 17"/>
          <p:cNvSpPr/>
          <p:nvPr/>
        </p:nvSpPr>
        <p:spPr>
          <a:xfrm>
            <a:off x="8073583" y="3645024"/>
            <a:ext cx="822829" cy="432048"/>
          </a:xfrm>
          <a:prstGeom prst="roundRect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55976" y="2348880"/>
            <a:ext cx="2406687" cy="45706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23528" y="332656"/>
            <a:ext cx="1656184" cy="369332"/>
          </a:xfrm>
          <a:prstGeom prst="rect">
            <a:avLst/>
          </a:prstGeom>
          <a:solidFill>
            <a:srgbClr val="CC33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solidFill>
                  <a:srgbClr val="FFFF00"/>
                </a:solidFill>
              </a:rPr>
              <a:t>מקרה</a:t>
            </a:r>
            <a:endParaRPr lang="he-IL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827420"/>
            <a:ext cx="165618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דין</a:t>
            </a:r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2339752" y="195024"/>
            <a:ext cx="65882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b="1" dirty="0"/>
              <a:t>בָּנָה בַּיִת חָדָשׁ, וְקָנָה כֵּלִים חֲדָשִׁים -</a:t>
            </a:r>
            <a:endParaRPr lang="en-US" sz="2800" dirty="0"/>
          </a:p>
          <a:p>
            <a:r>
              <a:rPr lang="he-IL" sz="2800" b="1" dirty="0"/>
              <a:t>אוֹמֵר: "בָּרוּךְ </a:t>
            </a:r>
            <a:r>
              <a:rPr lang="he-IL" sz="2800" b="1" dirty="0" err="1"/>
              <a:t>שֶׁהֶחֱיָנו</a:t>
            </a:r>
            <a:r>
              <a:rPr lang="he-IL" sz="2800" b="1" dirty="0"/>
              <a:t>ּ".</a:t>
            </a:r>
            <a:endParaRPr lang="en-US" sz="2800" dirty="0"/>
          </a:p>
          <a:p>
            <a:r>
              <a:rPr lang="he-IL" sz="2800" b="1" dirty="0"/>
              <a:t> </a:t>
            </a:r>
            <a:endParaRPr lang="en-US" sz="2800" dirty="0"/>
          </a:p>
          <a:p>
            <a:r>
              <a:rPr lang="he-IL" sz="2800" b="1" dirty="0"/>
              <a:t>מְבָרֵךְ עַל הָרָעָה מֵעֵין הַטּוֹבָה, וְעַל הַטּוֹבָה מֵעֵין הָרָעָה.</a:t>
            </a:r>
            <a:endParaRPr lang="en-US" sz="2800" dirty="0"/>
          </a:p>
          <a:p>
            <a:endParaRPr lang="en-US" sz="2800" dirty="0"/>
          </a:p>
          <a:p>
            <a:r>
              <a:rPr lang="he-IL" sz="2800" b="1" dirty="0"/>
              <a:t>הַצּוֹעֵק לְשֶׁעָבַר </a:t>
            </a:r>
            <a:r>
              <a:rPr lang="he-IL" sz="2800" b="1" dirty="0" smtClean="0"/>
              <a:t>– הֲרֵי </a:t>
            </a:r>
            <a:r>
              <a:rPr lang="he-IL" sz="2800" b="1" dirty="0"/>
              <a:t>זוֹ תְּפִלַּת </a:t>
            </a:r>
            <a:r>
              <a:rPr lang="he-IL" sz="2800" b="1" dirty="0" err="1"/>
              <a:t>שָׁוְא</a:t>
            </a:r>
            <a:r>
              <a:rPr lang="he-IL" sz="2800" b="1" dirty="0"/>
              <a:t>.</a:t>
            </a:r>
            <a:endParaRPr lang="en-US" sz="2800" dirty="0"/>
          </a:p>
          <a:p>
            <a:r>
              <a:rPr lang="he-IL" sz="2800" b="1" dirty="0"/>
              <a:t>כֵּיצַד?</a:t>
            </a:r>
            <a:endParaRPr lang="en-US" sz="2800" dirty="0"/>
          </a:p>
          <a:p>
            <a:r>
              <a:rPr lang="he-IL" sz="2800" b="1" dirty="0" err="1"/>
              <a:t>הָיְתָה</a:t>
            </a:r>
            <a:r>
              <a:rPr lang="he-IL" sz="2800" b="1" dirty="0"/>
              <a:t> אִשְׁתּוֹ מְעֻבֶּרֶת, וְאָמַר: "יְהִי רָצוֹן שֶׁתֵּלֵד אִשְׁתִּי זָכָר" - הֲרֵי זוֹ תְּפִלַּת </a:t>
            </a:r>
            <a:r>
              <a:rPr lang="he-IL" sz="2800" b="1" dirty="0" err="1"/>
              <a:t>שָׁוְא</a:t>
            </a:r>
            <a:r>
              <a:rPr lang="he-IL" sz="2800" b="1" dirty="0"/>
              <a:t>.</a:t>
            </a:r>
            <a:endParaRPr lang="en-US" sz="2800" dirty="0"/>
          </a:p>
          <a:p>
            <a:r>
              <a:rPr lang="he-IL" sz="2800" b="1" dirty="0"/>
              <a:t>הָיָה בָּא בַּדֶּרֶךְ וְשָׁמַע קוֹל </a:t>
            </a:r>
            <a:r>
              <a:rPr lang="he-IL" sz="2800" b="1" dirty="0" err="1"/>
              <a:t>צְוָחָה</a:t>
            </a:r>
            <a:r>
              <a:rPr lang="he-IL" sz="2800" b="1" dirty="0"/>
              <a:t> בָּעִיר, וְאָמַר: "יְהִי רָצוֹן שֶׁלֹּא יִהְיוּ אֵלּוּ בְּנֵי בֵיתִי" - הֲרֵי זוֹ תְּפִלַּת </a:t>
            </a:r>
            <a:r>
              <a:rPr lang="he-IL" sz="2800" b="1" dirty="0" err="1"/>
              <a:t>שָׁוְא</a:t>
            </a:r>
            <a:r>
              <a:rPr lang="he-IL" sz="2800" b="1" dirty="0"/>
              <a:t>.</a:t>
            </a:r>
            <a:endParaRPr lang="en-US" sz="2800" dirty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8749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2" grpId="0" animBg="1"/>
      <p:bldP spid="15" grpId="0" animBg="1"/>
      <p:bldP spid="14" grpId="0" animBg="1"/>
      <p:bldP spid="12" grpId="0" animBg="1"/>
      <p:bldP spid="29" grpId="0" animBg="1"/>
      <p:bldP spid="11" grpId="0" animBg="1"/>
      <p:bldP spid="27" grpId="0" animBg="1"/>
      <p:bldP spid="17" grpId="0" animBg="1"/>
      <p:bldP spid="18" grpId="0" animBg="1"/>
      <p:bldP spid="20" grpId="0" animBg="1"/>
      <p:bldP spid="5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יושר">
  <a:themeElements>
    <a:clrScheme name="גווני אפור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יושר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יושר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126</TotalTime>
  <Words>36</Words>
  <Application>Microsoft Office PowerPoint</Application>
  <PresentationFormat>‫הצגה על המסך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יושר</vt:lpstr>
      <vt:lpstr>  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קריאת מגילה לא לפי הסדר, בעל פה ובשפות שונות</dc:title>
  <dc:creator>ישראל הערות נוספות</dc:creator>
  <cp:lastModifiedBy>ישראל הערות נוספות</cp:lastModifiedBy>
  <cp:revision>18</cp:revision>
  <dcterms:created xsi:type="dcterms:W3CDTF">2016-05-17T09:54:39Z</dcterms:created>
  <dcterms:modified xsi:type="dcterms:W3CDTF">2016-07-20T08:08:23Z</dcterms:modified>
</cp:coreProperties>
</file>