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ט'/אייר/תשע"ו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b="1" cap="none" dirty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David" panose="02010401010101010101" pitchFamily="2" charset="-79"/>
                <a:cs typeface="Guttman David" panose="02010401010101010101" pitchFamily="2" charset="-79"/>
              </a:rPr>
              <a:t>קריאת מגילה לא לפי הסדר, בעל פה ובשפות שונות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מגילה פרק ב משנה א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לבן 13"/>
          <p:cNvSpPr/>
          <p:nvPr/>
        </p:nvSpPr>
        <p:spPr>
          <a:xfrm>
            <a:off x="2495479" y="1671629"/>
            <a:ext cx="1584176" cy="52394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4258816" y="1691516"/>
            <a:ext cx="2016224" cy="5133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6444208" y="1663045"/>
            <a:ext cx="2232248" cy="5418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4788024" y="517322"/>
            <a:ext cx="3888432" cy="67943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5004048" y="3356992"/>
            <a:ext cx="3816424" cy="44772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5292080" y="3973706"/>
            <a:ext cx="3528392" cy="52612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923928" y="3356992"/>
            <a:ext cx="1080120" cy="5040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4139952" y="4005064"/>
            <a:ext cx="864096" cy="4947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7884368" y="2195572"/>
            <a:ext cx="936104" cy="4947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1403648" y="1700808"/>
            <a:ext cx="792088" cy="4947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3275856" y="517322"/>
            <a:ext cx="1224136" cy="4947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משנה 1"/>
          <p:cNvSpPr>
            <a:spLocks noGrp="1"/>
          </p:cNvSpPr>
          <p:nvPr>
            <p:ph type="subTitle" idx="1"/>
          </p:nvPr>
        </p:nvSpPr>
        <p:spPr>
          <a:xfrm>
            <a:off x="1547664" y="476672"/>
            <a:ext cx="7200800" cy="5256584"/>
          </a:xfrm>
        </p:spPr>
        <p:txBody>
          <a:bodyPr anchor="t">
            <a:noAutofit/>
          </a:bodyPr>
          <a:lstStyle/>
          <a:p>
            <a:pPr algn="just"/>
            <a:r>
              <a:rPr lang="he-IL" sz="3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הַקּוֹרֵא אֶת הַמְּגִלָּה לְמַפְרֵעַ – </a:t>
            </a:r>
            <a:r>
              <a:rPr lang="he-IL" sz="3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לֹא </a:t>
            </a:r>
            <a:r>
              <a:rPr lang="he-IL" sz="3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יָצָא.</a:t>
            </a:r>
            <a:endParaRPr lang="en-US" sz="3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endParaRPr lang="he-IL" sz="3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he-IL" sz="3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קְרָאָהּ </a:t>
            </a:r>
            <a:r>
              <a:rPr lang="he-IL" sz="3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עַל פֶּה, קְרָאָהּ תַּרְגּוּם, בְּכָל לָשׁוֹן – </a:t>
            </a:r>
            <a:r>
              <a:rPr lang="he-IL" sz="3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לֹא </a:t>
            </a:r>
            <a:r>
              <a:rPr lang="he-IL" sz="3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יָצָא.</a:t>
            </a:r>
            <a:endParaRPr lang="en-US" sz="3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endParaRPr lang="he-IL" sz="3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he-IL" sz="3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אֲבָל </a:t>
            </a:r>
            <a:r>
              <a:rPr lang="he-IL" sz="3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קוֹרִין אוֹתָהּ לַלּוֹעֲזוֹת בְּלַעַז</a:t>
            </a:r>
            <a:r>
              <a:rPr lang="he-IL" sz="3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sz="3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he-IL" sz="3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וְהַלּוֹעֵז שֶׁשָּׁמַע אַשּׁוּרִית </a:t>
            </a:r>
            <a:r>
              <a:rPr lang="he-IL" sz="3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 יָצָא</a:t>
            </a:r>
            <a:r>
              <a:rPr lang="he-IL" sz="3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sz="3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332656"/>
            <a:ext cx="1656184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FF00"/>
                </a:solidFill>
              </a:rPr>
              <a:t>מקרה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27420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326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3" grpId="0" animBg="1"/>
      <p:bldP spid="17" grpId="0" animBg="1"/>
      <p:bldP spid="18" grpId="0" animBg="1"/>
      <p:bldP spid="12" grpId="0" animBg="1"/>
      <p:bldP spid="8" grpId="0" animBg="1"/>
      <p:bldP spid="9" grpId="0" animBg="1"/>
      <p:bldP spid="10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2"/>
          <p:cNvSpPr txBox="1">
            <a:spLocks noChangeArrowheads="1"/>
          </p:cNvSpPr>
          <p:nvPr/>
        </p:nvSpPr>
        <p:spPr bwMode="auto">
          <a:xfrm>
            <a:off x="7164288" y="3068960"/>
            <a:ext cx="1656184" cy="936104"/>
          </a:xfrm>
          <a:prstGeom prst="rect">
            <a:avLst/>
          </a:prstGeom>
          <a:solidFill>
            <a:srgbClr val="7030A0"/>
          </a:solidFill>
          <a:ln w="25400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הַקּוֹרֵא אֶת הַמְּגִלָּה</a:t>
            </a:r>
            <a:r>
              <a:rPr lang="he-IL" altLang="he-IL" sz="1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he-IL" altLang="he-IL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לְמַפְרֵעַ</a:t>
            </a:r>
            <a:endParaRPr kumimoji="0" lang="he-IL" altLang="he-IL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תיבת טקסט 3"/>
          <p:cNvSpPr txBox="1">
            <a:spLocks noChangeArrowheads="1"/>
          </p:cNvSpPr>
          <p:nvPr/>
        </p:nvSpPr>
        <p:spPr bwMode="auto">
          <a:xfrm>
            <a:off x="539552" y="3068960"/>
            <a:ext cx="1232024" cy="936104"/>
          </a:xfrm>
          <a:prstGeom prst="rect">
            <a:avLst/>
          </a:prstGeom>
          <a:solidFill>
            <a:srgbClr val="7030A0"/>
          </a:solidFill>
          <a:ln w="25400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b="0" i="0" u="none" strike="noStrike" cap="none" normalizeH="0" baseline="0">
                <a:ln>
                  <a:noFill/>
                </a:ln>
                <a:solidFill>
                  <a:srgbClr val="FFFF00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defRPr>
            </a:lvl1pPr>
          </a:lstStyle>
          <a:p>
            <a:r>
              <a:rPr lang="he-IL" altLang="he-IL" sz="1800" dirty="0"/>
              <a:t>וְהַלּוֹעֵז שֶׁשָּׁמַע אַשּׁוּרִית</a:t>
            </a:r>
          </a:p>
        </p:txBody>
      </p:sp>
      <p:sp>
        <p:nvSpPr>
          <p:cNvPr id="6" name="תיבת טקסט 4"/>
          <p:cNvSpPr txBox="1">
            <a:spLocks noChangeArrowheads="1"/>
          </p:cNvSpPr>
          <p:nvPr/>
        </p:nvSpPr>
        <p:spPr bwMode="auto">
          <a:xfrm>
            <a:off x="1877888" y="3068960"/>
            <a:ext cx="1363440" cy="936104"/>
          </a:xfrm>
          <a:prstGeom prst="rect">
            <a:avLst/>
          </a:prstGeom>
          <a:solidFill>
            <a:srgbClr val="7030A0"/>
          </a:solidFill>
          <a:ln w="25400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b="0" i="0" u="none" strike="noStrike" cap="none" normalizeH="0" baseline="0">
                <a:ln>
                  <a:noFill/>
                </a:ln>
                <a:solidFill>
                  <a:srgbClr val="FFFF00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defRPr>
            </a:lvl1pPr>
          </a:lstStyle>
          <a:p>
            <a:r>
              <a:rPr lang="he-IL" altLang="he-IL" sz="1800" dirty="0"/>
              <a:t>אֲבָל קוֹרִין אוֹתָהּ לַלּוֹעֲזוֹת</a:t>
            </a:r>
          </a:p>
        </p:txBody>
      </p:sp>
      <p:sp>
        <p:nvSpPr>
          <p:cNvPr id="7" name="תיבת טקסט 5"/>
          <p:cNvSpPr txBox="1">
            <a:spLocks noChangeArrowheads="1"/>
          </p:cNvSpPr>
          <p:nvPr/>
        </p:nvSpPr>
        <p:spPr bwMode="auto">
          <a:xfrm>
            <a:off x="5940152" y="3068960"/>
            <a:ext cx="1137022" cy="936104"/>
          </a:xfrm>
          <a:prstGeom prst="rect">
            <a:avLst/>
          </a:prstGeom>
          <a:solidFill>
            <a:srgbClr val="7030A0"/>
          </a:solidFill>
          <a:ln w="25400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b="0" i="0" u="none" strike="noStrike" cap="none" normalizeH="0" baseline="0">
                <a:ln>
                  <a:noFill/>
                </a:ln>
                <a:solidFill>
                  <a:srgbClr val="FFFF00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defRPr>
            </a:lvl1pPr>
          </a:lstStyle>
          <a:p>
            <a:r>
              <a:rPr lang="he-IL" altLang="he-IL" sz="1800" dirty="0"/>
              <a:t>קְרָאָהּ</a:t>
            </a:r>
            <a:r>
              <a:rPr lang="he-IL" altLang="he-IL" sz="1800" dirty="0"/>
              <a:t> עַל פֶּה</a:t>
            </a:r>
          </a:p>
        </p:txBody>
      </p:sp>
      <p:sp>
        <p:nvSpPr>
          <p:cNvPr id="8" name="תיבת טקסט 6"/>
          <p:cNvSpPr txBox="1">
            <a:spLocks noChangeArrowheads="1"/>
          </p:cNvSpPr>
          <p:nvPr/>
        </p:nvSpPr>
        <p:spPr bwMode="auto">
          <a:xfrm>
            <a:off x="4675062" y="3068960"/>
            <a:ext cx="1155700" cy="936104"/>
          </a:xfrm>
          <a:prstGeom prst="rect">
            <a:avLst/>
          </a:prstGeom>
          <a:solidFill>
            <a:srgbClr val="7030A0"/>
          </a:solidFill>
          <a:ln w="25400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b="0" i="0" u="none" strike="noStrike" cap="none" normalizeH="0" baseline="0">
                <a:ln>
                  <a:noFill/>
                </a:ln>
                <a:solidFill>
                  <a:srgbClr val="FFFF00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defRPr>
            </a:lvl1pPr>
          </a:lstStyle>
          <a:p>
            <a:r>
              <a:rPr lang="he-IL" altLang="he-IL" sz="1800" dirty="0"/>
              <a:t>קְרָאָהּ תַּרְגּוּם</a:t>
            </a:r>
          </a:p>
        </p:txBody>
      </p:sp>
      <p:sp>
        <p:nvSpPr>
          <p:cNvPr id="9" name="תיבת טקסט 7"/>
          <p:cNvSpPr txBox="1">
            <a:spLocks noChangeArrowheads="1"/>
          </p:cNvSpPr>
          <p:nvPr/>
        </p:nvSpPr>
        <p:spPr bwMode="auto">
          <a:xfrm>
            <a:off x="3347913" y="3068960"/>
            <a:ext cx="1244675" cy="936104"/>
          </a:xfrm>
          <a:prstGeom prst="rect">
            <a:avLst/>
          </a:prstGeom>
          <a:solidFill>
            <a:srgbClr val="7030A0"/>
          </a:solidFill>
          <a:ln w="25400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b="0" i="0" u="none" strike="noStrike" cap="none" normalizeH="0" baseline="0">
                <a:ln>
                  <a:noFill/>
                </a:ln>
                <a:solidFill>
                  <a:srgbClr val="FFFF00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defRPr>
            </a:lvl1pPr>
          </a:lstStyle>
          <a:p>
            <a:r>
              <a:rPr lang="he-IL" altLang="he-IL" sz="1800" dirty="0"/>
              <a:t>בְּכָל</a:t>
            </a:r>
            <a:r>
              <a:rPr lang="he-IL" altLang="he-IL" dirty="0"/>
              <a:t> </a:t>
            </a:r>
            <a:r>
              <a:rPr lang="he-IL" altLang="he-IL" sz="1800" dirty="0"/>
              <a:t>לָשׁוֹן</a:t>
            </a:r>
          </a:p>
        </p:txBody>
      </p:sp>
      <p:sp>
        <p:nvSpPr>
          <p:cNvPr id="10" name="תיבת טקסט 8"/>
          <p:cNvSpPr txBox="1">
            <a:spLocks noChangeArrowheads="1"/>
          </p:cNvSpPr>
          <p:nvPr/>
        </p:nvSpPr>
        <p:spPr bwMode="auto">
          <a:xfrm>
            <a:off x="7289059" y="4743177"/>
            <a:ext cx="1171373" cy="511176"/>
          </a:xfrm>
          <a:prstGeom prst="rect">
            <a:avLst/>
          </a:prstGeom>
          <a:solidFill>
            <a:srgbClr val="00B050"/>
          </a:solidFill>
          <a:ln w="25400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לֹא יָצָא</a:t>
            </a:r>
            <a:endParaRPr kumimoji="0" lang="he-IL" altLang="he-I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תיבת טקסט 9"/>
          <p:cNvSpPr txBox="1">
            <a:spLocks noChangeArrowheads="1"/>
          </p:cNvSpPr>
          <p:nvPr/>
        </p:nvSpPr>
        <p:spPr bwMode="auto">
          <a:xfrm>
            <a:off x="3394232" y="4767064"/>
            <a:ext cx="1105759" cy="548444"/>
          </a:xfrm>
          <a:prstGeom prst="rect">
            <a:avLst/>
          </a:prstGeom>
          <a:solidFill>
            <a:srgbClr val="00B050"/>
          </a:solidFill>
          <a:ln w="25400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לֹא יָצָא</a:t>
            </a:r>
            <a:endParaRPr kumimoji="0" lang="he-IL" altLang="he-I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תיבת טקסט 10"/>
          <p:cNvSpPr txBox="1">
            <a:spLocks noChangeArrowheads="1"/>
          </p:cNvSpPr>
          <p:nvPr/>
        </p:nvSpPr>
        <p:spPr bwMode="auto">
          <a:xfrm>
            <a:off x="1877888" y="4797152"/>
            <a:ext cx="1363440" cy="518356"/>
          </a:xfrm>
          <a:prstGeom prst="rect">
            <a:avLst/>
          </a:prstGeom>
          <a:solidFill>
            <a:srgbClr val="00B050"/>
          </a:solidFill>
          <a:ln w="25400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0" i="0" u="none" strike="noStrike" cap="none" normalizeH="0" baseline="0">
                <a:ln>
                  <a:noFill/>
                </a:ln>
                <a:effectLst/>
                <a:latin typeface="David" pitchFamily="34" charset="-79"/>
                <a:ea typeface="Calibri" pitchFamily="34" charset="0"/>
                <a:cs typeface="David" pitchFamily="34" charset="-79"/>
              </a:defRPr>
            </a:lvl1pPr>
          </a:lstStyle>
          <a:p>
            <a:r>
              <a:rPr lang="he-IL" altLang="he-IL" dirty="0"/>
              <a:t>בְּלַעַז</a:t>
            </a:r>
          </a:p>
        </p:txBody>
      </p:sp>
      <p:sp>
        <p:nvSpPr>
          <p:cNvPr id="13" name="תיבת טקסט 11"/>
          <p:cNvSpPr txBox="1">
            <a:spLocks noChangeArrowheads="1"/>
          </p:cNvSpPr>
          <p:nvPr/>
        </p:nvSpPr>
        <p:spPr bwMode="auto">
          <a:xfrm>
            <a:off x="539552" y="4792390"/>
            <a:ext cx="1224125" cy="523118"/>
          </a:xfrm>
          <a:prstGeom prst="rect">
            <a:avLst/>
          </a:prstGeom>
          <a:solidFill>
            <a:srgbClr val="00B050"/>
          </a:solidFill>
          <a:ln w="25400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0" i="0" u="none" strike="noStrike" cap="none" normalizeH="0" baseline="0">
                <a:ln>
                  <a:noFill/>
                </a:ln>
                <a:effectLst/>
                <a:latin typeface="David" pitchFamily="34" charset="-79"/>
                <a:ea typeface="Calibri" pitchFamily="34" charset="0"/>
                <a:cs typeface="David" pitchFamily="34" charset="-79"/>
              </a:defRPr>
            </a:lvl1pPr>
          </a:lstStyle>
          <a:p>
            <a:r>
              <a:rPr lang="he-IL" altLang="he-IL" dirty="0"/>
              <a:t>יָצָא</a:t>
            </a: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570246" y="476672"/>
            <a:ext cx="792087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הַקּוֹרֵא אֶת הַמְּגִלָּה לְמַפְרֵעַ – לֹא יָצָא.</a:t>
            </a:r>
            <a:endParaRPr lang="en-US" sz="24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4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קְרָאָהּ עַל פֶּה, קְרָאָהּ תַּרְגּוּם, בְּכָל לָשׁוֹן – לֹא יָצָא.</a:t>
            </a:r>
            <a:endParaRPr lang="en-US" sz="24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4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אֲבָל קוֹרִין אוֹתָהּ לַלּוֹעֲזוֹת בְּלַעַז.</a:t>
            </a:r>
            <a:endParaRPr lang="en-US" sz="24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וְהַלּוֹעֵז שֶׁשָּׁמַע אַשּׁוּרִית – יָצָא.</a:t>
            </a:r>
            <a:endParaRPr lang="en-US" sz="2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מחבר חץ ישר 22"/>
          <p:cNvCxnSpPr>
            <a:stCxn id="4" idx="2"/>
          </p:cNvCxnSpPr>
          <p:nvPr/>
        </p:nvCxnSpPr>
        <p:spPr>
          <a:xfrm>
            <a:off x="7992380" y="4005064"/>
            <a:ext cx="0" cy="7920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חץ ישר 23"/>
          <p:cNvCxnSpPr/>
          <p:nvPr/>
        </p:nvCxnSpPr>
        <p:spPr>
          <a:xfrm flipH="1">
            <a:off x="3949109" y="4012982"/>
            <a:ext cx="2351083" cy="78417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/>
          <p:nvPr/>
        </p:nvCxnSpPr>
        <p:spPr>
          <a:xfrm>
            <a:off x="3934792" y="4005064"/>
            <a:ext cx="0" cy="7920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חץ ישר 25"/>
          <p:cNvCxnSpPr>
            <a:endCxn id="11" idx="0"/>
          </p:cNvCxnSpPr>
          <p:nvPr/>
        </p:nvCxnSpPr>
        <p:spPr>
          <a:xfrm flipH="1">
            <a:off x="3947112" y="4012982"/>
            <a:ext cx="1305800" cy="75408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חץ ישר 26"/>
          <p:cNvCxnSpPr/>
          <p:nvPr/>
        </p:nvCxnSpPr>
        <p:spPr>
          <a:xfrm>
            <a:off x="2559608" y="3974976"/>
            <a:ext cx="0" cy="7920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חץ ישר 27"/>
          <p:cNvCxnSpPr/>
          <p:nvPr/>
        </p:nvCxnSpPr>
        <p:spPr>
          <a:xfrm>
            <a:off x="1170367" y="4012982"/>
            <a:ext cx="0" cy="7920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60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</TotalTime>
  <Words>108</Words>
  <Application>Microsoft Office PowerPoint</Application>
  <PresentationFormat>‫הצגה על המסך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טרק</vt:lpstr>
      <vt:lpstr>קריאת מגילה לא לפי הסדר, בעל פה ובשפות שונות 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5</cp:revision>
  <dcterms:created xsi:type="dcterms:W3CDTF">2016-05-17T09:54:39Z</dcterms:created>
  <dcterms:modified xsi:type="dcterms:W3CDTF">2016-05-17T10:21:59Z</dcterms:modified>
</cp:coreProperties>
</file>