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2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110" d="100"/>
          <a:sy n="110" d="100"/>
        </p:scale>
        <p:origin x="-55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מחבר ישר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כותרת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9" name="כותרת משנה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e-IL" smtClean="0"/>
              <a:t>לחץ כדי לערוך סגנון כותרת משנה של תבנית בסיס</a:t>
            </a:r>
            <a:endParaRPr kumimoji="0" lang="en-US"/>
          </a:p>
        </p:txBody>
      </p:sp>
      <p:sp>
        <p:nvSpPr>
          <p:cNvPr id="16" name="מציין מיקום של תאריך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6D0A5-2FBD-4164-8C05-2B4A4B3B3149}" type="datetimeFigureOut">
              <a:rPr lang="he-IL" smtClean="0"/>
              <a:t>י"א/אייר/תשע"ו</a:t>
            </a:fld>
            <a:endParaRPr lang="he-IL"/>
          </a:p>
        </p:txBody>
      </p:sp>
      <p:sp>
        <p:nvSpPr>
          <p:cNvPr id="2" name="מציין מיקום של כותרת תחתונה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15" name="מציין מיקום של מספר שקופית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51FACB48-1920-44A3-8961-67B025D50FE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6D0A5-2FBD-4164-8C05-2B4A4B3B3149}" type="datetimeFigureOut">
              <a:rPr lang="he-IL" smtClean="0"/>
              <a:t>י"א/אייר/תשע"ו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ACB48-1920-44A3-8961-67B025D50FE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6D0A5-2FBD-4164-8C05-2B4A4B3B3149}" type="datetimeFigureOut">
              <a:rPr lang="he-IL" smtClean="0"/>
              <a:t>י"א/אייר/תשע"ו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ACB48-1920-44A3-8961-67B025D50FE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כותרת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27" name="מציין מיקום תוכן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25" name="מציין מיקום של תאריך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6D0A5-2FBD-4164-8C05-2B4A4B3B3149}" type="datetimeFigureOut">
              <a:rPr lang="he-IL" smtClean="0"/>
              <a:t>י"א/אייר/תשע"ו</a:t>
            </a:fld>
            <a:endParaRPr lang="he-IL"/>
          </a:p>
        </p:txBody>
      </p:sp>
      <p:sp>
        <p:nvSpPr>
          <p:cNvPr id="19" name="מציין מיקום של כותרת תחתונה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he-IL"/>
          </a:p>
        </p:txBody>
      </p:sp>
      <p:sp>
        <p:nvSpPr>
          <p:cNvPr id="16" name="מציין מיקום של מספר שקופית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51FACB48-1920-44A3-8961-67B025D50FE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מחבר ישר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מציין מיקום טקסט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19" name="מציין מיקום של תאריך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6D0A5-2FBD-4164-8C05-2B4A4B3B3149}" type="datetimeFigureOut">
              <a:rPr lang="he-IL" smtClean="0"/>
              <a:t>י"א/אייר/תשע"ו</a:t>
            </a:fld>
            <a:endParaRPr lang="he-IL"/>
          </a:p>
        </p:txBody>
      </p:sp>
      <p:sp>
        <p:nvSpPr>
          <p:cNvPr id="11" name="מציין מיקום של כותרת תחתונה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16" name="מציין מיקום של מספר שקופית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ACB48-1920-44A3-8961-67B025D50FE2}" type="slidenum">
              <a:rPr lang="he-IL" smtClean="0"/>
              <a:t>‹#›</a:t>
            </a:fld>
            <a:endParaRPr lang="he-IL"/>
          </a:p>
        </p:txBody>
      </p:sp>
      <p:sp>
        <p:nvSpPr>
          <p:cNvPr id="8" name="כותרת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כותרת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14" name="מציין מיקום תוכן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13" name="מציין מיקום תוכן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21" name="מציין מיקום של תאריך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6D0A5-2FBD-4164-8C05-2B4A4B3B3149}" type="datetimeFigureOut">
              <a:rPr lang="he-IL" smtClean="0"/>
              <a:t>י"א/אייר/תשע"ו</a:t>
            </a:fld>
            <a:endParaRPr lang="he-IL"/>
          </a:p>
        </p:txBody>
      </p:sp>
      <p:sp>
        <p:nvSpPr>
          <p:cNvPr id="10" name="מציין מיקום של כותרת תחתונה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1" name="מציין מיקום של מספר שקופית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ACB48-1920-44A3-8961-67B025D50FE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כותרת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13" name="מציין מיקום טקסט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25" name="מציין מיקום טקסט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28" name="מציין מיקום תוכן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10" name="מציין מיקום של תאריך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6D0A5-2FBD-4164-8C05-2B4A4B3B3149}" type="datetimeFigureOut">
              <a:rPr lang="he-IL" smtClean="0"/>
              <a:t>י"א/אייר/תשע"ו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51FACB48-1920-44A3-8961-67B025D50FE2}" type="slidenum">
              <a:rPr lang="he-IL" smtClean="0"/>
              <a:t>‹#›</a:t>
            </a:fld>
            <a:endParaRPr lang="he-IL"/>
          </a:p>
        </p:txBody>
      </p:sp>
      <p:sp>
        <p:nvSpPr>
          <p:cNvPr id="11" name="מחבר ישר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כותרת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12" name="מציין מיקום של תאריך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6D0A5-2FBD-4164-8C05-2B4A4B3B3149}" type="datetimeFigureOut">
              <a:rPr lang="he-IL" smtClean="0"/>
              <a:t>י"א/אייר/תשע"ו</a:t>
            </a:fld>
            <a:endParaRPr lang="he-IL"/>
          </a:p>
        </p:txBody>
      </p:sp>
      <p:sp>
        <p:nvSpPr>
          <p:cNvPr id="21" name="מציין מיקום של כותרת תחתונה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ACB48-1920-44A3-8961-67B025D50FE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6D0A5-2FBD-4164-8C05-2B4A4B3B3149}" type="datetimeFigureOut">
              <a:rPr lang="he-IL" smtClean="0"/>
              <a:t>י"א/אייר/תשע"ו</a:t>
            </a:fld>
            <a:endParaRPr lang="he-IL"/>
          </a:p>
        </p:txBody>
      </p:sp>
      <p:sp>
        <p:nvSpPr>
          <p:cNvPr id="24" name="מציין מיקום של כותרת תחתונה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ACB48-1920-44A3-8961-67B025D50FE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מחבר ישר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כותרת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26" name="מציין מיקום טקסט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14" name="מציין מיקום תוכן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25" name="מציין מיקום של תאריך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6D0A5-2FBD-4164-8C05-2B4A4B3B3149}" type="datetimeFigureOut">
              <a:rPr lang="he-IL" smtClean="0"/>
              <a:t>י"א/אייר/תשע"ו</a:t>
            </a:fld>
            <a:endParaRPr lang="he-IL"/>
          </a:p>
        </p:txBody>
      </p:sp>
      <p:sp>
        <p:nvSpPr>
          <p:cNvPr id="29" name="מציין מיקום של כותרת תחתונה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ACB48-1920-44A3-8961-67B025D50FE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מציין מיקום של תמונה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e-IL" smtClean="0"/>
              <a:t>לחץ על הסמל כדי להוסיף תמונה</a:t>
            </a:r>
            <a:endParaRPr kumimoji="0" lang="en-US" dirty="0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6D0A5-2FBD-4164-8C05-2B4A4B3B3149}" type="datetimeFigureOut">
              <a:rPr lang="he-IL" smtClean="0"/>
              <a:t>י"א/אייר/תשע"ו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1" name="מציין מיקום של מספר שקופית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ACB48-1920-44A3-8961-67B025D50FE2}" type="slidenum">
              <a:rPr lang="he-IL" smtClean="0"/>
              <a:t>‹#›</a:t>
            </a:fld>
            <a:endParaRPr lang="he-IL"/>
          </a:p>
        </p:txBody>
      </p:sp>
      <p:sp>
        <p:nvSpPr>
          <p:cNvPr id="17" name="כותרת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26" name="מציין מיקום טקסט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מחבר ישר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מציין מיקום טקסט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kumimoji="0" lang="he-IL" smtClean="0"/>
              <a:t>רמה שנייה</a:t>
            </a:r>
          </a:p>
          <a:p>
            <a:pPr lvl="2" eaLnBrk="1" latinLnBrk="0" hangingPunct="1"/>
            <a:r>
              <a:rPr kumimoji="0" lang="he-IL" smtClean="0"/>
              <a:t>רמה שלישית</a:t>
            </a:r>
          </a:p>
          <a:p>
            <a:pPr lvl="3" eaLnBrk="1" latinLnBrk="0" hangingPunct="1"/>
            <a:r>
              <a:rPr kumimoji="0" lang="he-IL" smtClean="0"/>
              <a:t>רמה רביעית</a:t>
            </a:r>
          </a:p>
          <a:p>
            <a:pPr lvl="4" eaLnBrk="1" latinLnBrk="0" hangingPunct="1"/>
            <a:r>
              <a:rPr kumimoji="0" lang="he-IL" smtClean="0"/>
              <a:t>רמה חמישית</a:t>
            </a:r>
            <a:endParaRPr kumimoji="0" lang="en-US"/>
          </a:p>
        </p:txBody>
      </p:sp>
      <p:sp>
        <p:nvSpPr>
          <p:cNvPr id="11" name="מציין מיקום של תאריך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A3B6D0A5-2FBD-4164-8C05-2B4A4B3B3149}" type="datetimeFigureOut">
              <a:rPr lang="he-IL" smtClean="0"/>
              <a:t>י"א/אייר/תשע"ו</a:t>
            </a:fld>
            <a:endParaRPr lang="he-IL"/>
          </a:p>
        </p:txBody>
      </p:sp>
      <p:sp>
        <p:nvSpPr>
          <p:cNvPr id="28" name="מציין מיקום של כותרת תחתונה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1FACB48-1920-44A3-8961-67B025D50FE2}" type="slidenum">
              <a:rPr lang="he-IL" smtClean="0"/>
              <a:t>‹#›</a:t>
            </a:fld>
            <a:endParaRPr lang="he-IL"/>
          </a:p>
        </p:txBody>
      </p:sp>
      <p:sp>
        <p:nvSpPr>
          <p:cNvPr id="10" name="מציין מיקום של כותרת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9" name="מחבר ישר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מחבר ישר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1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3"/>
          <p:cNvSpPr>
            <a:spLocks noGrp="1"/>
          </p:cNvSpPr>
          <p:nvPr>
            <p:ph type="ctrTitle"/>
          </p:nvPr>
        </p:nvSpPr>
        <p:spPr>
          <a:xfrm>
            <a:off x="323528" y="3284984"/>
            <a:ext cx="8458200" cy="2088232"/>
          </a:xfrm>
        </p:spPr>
        <p:txBody>
          <a:bodyPr>
            <a:normAutofit fontScale="90000"/>
          </a:bodyPr>
          <a:lstStyle/>
          <a:p>
            <a:pPr algn="ctr"/>
            <a:r>
              <a:rPr lang="he-IL" sz="4800" b="1" dirty="0"/>
              <a:t>הלכות שונות בקריאת המגילה ובכתיבתה</a:t>
            </a:r>
            <a:r>
              <a:rPr lang="en-US" sz="4800" b="1" dirty="0"/>
              <a:t/>
            </a:r>
            <a:br>
              <a:rPr lang="en-US" sz="4800" b="1" dirty="0"/>
            </a:br>
            <a:r>
              <a:rPr lang="en-US" b="1" dirty="0">
                <a:effectLst/>
              </a:rPr>
              <a:t/>
            </a:r>
            <a:br>
              <a:rPr lang="en-US" b="1" dirty="0">
                <a:effectLst/>
              </a:rPr>
            </a:br>
            <a:endParaRPr lang="he-IL" dirty="0"/>
          </a:p>
        </p:txBody>
      </p:sp>
      <p:sp>
        <p:nvSpPr>
          <p:cNvPr id="5" name="כותרת משנה 4"/>
          <p:cNvSpPr>
            <a:spLocks noGrp="1"/>
          </p:cNvSpPr>
          <p:nvPr>
            <p:ph type="subTitle" idx="1"/>
          </p:nvPr>
        </p:nvSpPr>
        <p:spPr>
          <a:xfrm>
            <a:off x="395536" y="1772816"/>
            <a:ext cx="8458200" cy="914400"/>
          </a:xfrm>
        </p:spPr>
        <p:txBody>
          <a:bodyPr>
            <a:normAutofit/>
          </a:bodyPr>
          <a:lstStyle/>
          <a:p>
            <a:pPr algn="ctr"/>
            <a:r>
              <a:rPr lang="he-IL" sz="5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מסכת מגילה פרק ב משנה </a:t>
            </a:r>
            <a:r>
              <a:rPr lang="he-IL" sz="5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ב</a:t>
            </a:r>
            <a:endParaRPr lang="he-IL" sz="54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597868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מלבן מעוגל 25"/>
          <p:cNvSpPr/>
          <p:nvPr/>
        </p:nvSpPr>
        <p:spPr>
          <a:xfrm>
            <a:off x="3131840" y="3068960"/>
            <a:ext cx="1296144" cy="504056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5" name="מלבן מעוגל 24"/>
          <p:cNvSpPr/>
          <p:nvPr/>
        </p:nvSpPr>
        <p:spPr>
          <a:xfrm>
            <a:off x="6012160" y="3068960"/>
            <a:ext cx="1728192" cy="504056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7" name="מלבן מעוגל 16"/>
          <p:cNvSpPr/>
          <p:nvPr/>
        </p:nvSpPr>
        <p:spPr>
          <a:xfrm>
            <a:off x="5436096" y="4999597"/>
            <a:ext cx="3168352" cy="504056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8" name="מלבן מעוגל 17"/>
          <p:cNvSpPr/>
          <p:nvPr/>
        </p:nvSpPr>
        <p:spPr>
          <a:xfrm>
            <a:off x="1331640" y="4509120"/>
            <a:ext cx="7271673" cy="504056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4" name="מלבן מעוגל 13"/>
          <p:cNvSpPr/>
          <p:nvPr/>
        </p:nvSpPr>
        <p:spPr>
          <a:xfrm>
            <a:off x="3851920" y="2011292"/>
            <a:ext cx="1069753" cy="504056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5" name="מלבן מעוגל 14"/>
          <p:cNvSpPr/>
          <p:nvPr/>
        </p:nvSpPr>
        <p:spPr>
          <a:xfrm>
            <a:off x="5076056" y="2037914"/>
            <a:ext cx="1656184" cy="504056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1" name="מלבן מעוגל 10"/>
          <p:cNvSpPr/>
          <p:nvPr/>
        </p:nvSpPr>
        <p:spPr>
          <a:xfrm>
            <a:off x="2483768" y="2024603"/>
            <a:ext cx="1224136" cy="504056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3" name="מלבן מעוגל 12"/>
          <p:cNvSpPr/>
          <p:nvPr/>
        </p:nvSpPr>
        <p:spPr>
          <a:xfrm>
            <a:off x="6660232" y="575392"/>
            <a:ext cx="2016224" cy="504056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2" name="מלבן מעוגל 11"/>
          <p:cNvSpPr/>
          <p:nvPr/>
        </p:nvSpPr>
        <p:spPr>
          <a:xfrm>
            <a:off x="5076056" y="566640"/>
            <a:ext cx="1355537" cy="504056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6" name="מלבן מעוגל 15"/>
          <p:cNvSpPr/>
          <p:nvPr/>
        </p:nvSpPr>
        <p:spPr>
          <a:xfrm>
            <a:off x="1151620" y="5503653"/>
            <a:ext cx="6192688" cy="504056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rgbClr val="00B050"/>
              </a:solidFill>
            </a:endParaRPr>
          </a:p>
        </p:txBody>
      </p:sp>
      <p:sp>
        <p:nvSpPr>
          <p:cNvPr id="8" name="מלבן מעוגל 7"/>
          <p:cNvSpPr/>
          <p:nvPr/>
        </p:nvSpPr>
        <p:spPr>
          <a:xfrm>
            <a:off x="7380312" y="5445224"/>
            <a:ext cx="1224136" cy="504056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rgbClr val="00B050"/>
              </a:solidFill>
            </a:endParaRPr>
          </a:p>
        </p:txBody>
      </p:sp>
      <p:sp>
        <p:nvSpPr>
          <p:cNvPr id="9" name="מלבן מעוגל 8"/>
          <p:cNvSpPr/>
          <p:nvPr/>
        </p:nvSpPr>
        <p:spPr>
          <a:xfrm>
            <a:off x="4932040" y="3068960"/>
            <a:ext cx="828092" cy="504056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rgbClr val="00B050"/>
              </a:solidFill>
            </a:endParaRPr>
          </a:p>
        </p:txBody>
      </p:sp>
      <p:sp>
        <p:nvSpPr>
          <p:cNvPr id="10" name="מלבן מעוגל 9"/>
          <p:cNvSpPr/>
          <p:nvPr/>
        </p:nvSpPr>
        <p:spPr>
          <a:xfrm>
            <a:off x="1763688" y="3068960"/>
            <a:ext cx="1152128" cy="504056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rgbClr val="00B050"/>
              </a:solidFill>
            </a:endParaRPr>
          </a:p>
        </p:txBody>
      </p:sp>
      <p:sp>
        <p:nvSpPr>
          <p:cNvPr id="7" name="מלבן מעוגל 6"/>
          <p:cNvSpPr/>
          <p:nvPr/>
        </p:nvSpPr>
        <p:spPr>
          <a:xfrm>
            <a:off x="3995936" y="620688"/>
            <a:ext cx="792088" cy="504056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rgbClr val="00B05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27584" y="260648"/>
            <a:ext cx="7848872" cy="606319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b="1" dirty="0"/>
              <a:t> </a:t>
            </a:r>
            <a:endParaRPr lang="en-US" b="1" dirty="0"/>
          </a:p>
          <a:p>
            <a:r>
              <a:rPr lang="he-IL" sz="3200" b="1" dirty="0">
                <a:latin typeface="David" panose="020E0502060401010101" pitchFamily="34" charset="-79"/>
                <a:cs typeface="David" panose="020E0502060401010101" pitchFamily="34" charset="-79"/>
              </a:rPr>
              <a:t>קְרָאָהּ </a:t>
            </a:r>
            <a:r>
              <a:rPr lang="he-IL" sz="3200" b="1" dirty="0" err="1">
                <a:latin typeface="David" panose="020E0502060401010101" pitchFamily="34" charset="-79"/>
                <a:cs typeface="David" panose="020E0502060401010101" pitchFamily="34" charset="-79"/>
              </a:rPr>
              <a:t>סֵרוּגִין</a:t>
            </a:r>
            <a:r>
              <a:rPr lang="he-IL" sz="3200" b="1" dirty="0">
                <a:latin typeface="David" panose="020E0502060401010101" pitchFamily="34" charset="-79"/>
                <a:cs typeface="David" panose="020E0502060401010101" pitchFamily="34" charset="-79"/>
              </a:rPr>
              <a:t>, וּמִתְנַמְנֵם - יָצָא.</a:t>
            </a:r>
            <a:endParaRPr lang="en-US" sz="3200" b="1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r>
              <a:rPr lang="en-US" sz="3200" dirty="0">
                <a:latin typeface="David" panose="020E0502060401010101" pitchFamily="34" charset="-79"/>
                <a:cs typeface="David" panose="020E0502060401010101" pitchFamily="34" charset="-79"/>
              </a:rPr>
              <a:t> </a:t>
            </a:r>
            <a:endParaRPr lang="he-IL" sz="3200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endParaRPr lang="en-US" sz="32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r>
              <a:rPr lang="he-IL" sz="32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		הָיָה </a:t>
            </a:r>
            <a:r>
              <a:rPr lang="he-IL" sz="3200" b="1" dirty="0">
                <a:latin typeface="David" panose="020E0502060401010101" pitchFamily="34" charset="-79"/>
                <a:cs typeface="David" panose="020E0502060401010101" pitchFamily="34" charset="-79"/>
              </a:rPr>
              <a:t>כּוֹתְבָהּ, דּוֹרְשָׁהּ, וּמַגִּיהָהּ </a:t>
            </a:r>
            <a:r>
              <a:rPr lang="he-IL" sz="32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–</a:t>
            </a:r>
            <a:endParaRPr lang="en-US" sz="3200" b="1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endParaRPr lang="he-IL" sz="3200" b="1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r>
              <a:rPr lang="he-IL" sz="32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	אִם </a:t>
            </a:r>
            <a:r>
              <a:rPr lang="he-IL" sz="3200" b="1" dirty="0" err="1">
                <a:latin typeface="David" panose="020E0502060401010101" pitchFamily="34" charset="-79"/>
                <a:cs typeface="David" panose="020E0502060401010101" pitchFamily="34" charset="-79"/>
              </a:rPr>
              <a:t>כִּוֵּן</a:t>
            </a:r>
            <a:r>
              <a:rPr lang="he-IL" sz="3200" b="1" dirty="0">
                <a:latin typeface="David" panose="020E0502060401010101" pitchFamily="34" charset="-79"/>
                <a:cs typeface="David" panose="020E0502060401010101" pitchFamily="34" charset="-79"/>
              </a:rPr>
              <a:t> לִבּוֹ – יָצָא, </a:t>
            </a:r>
            <a:r>
              <a:rPr lang="he-IL" sz="32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      וְאִם </a:t>
            </a:r>
            <a:r>
              <a:rPr lang="he-IL" sz="3200" b="1" dirty="0">
                <a:latin typeface="David" panose="020E0502060401010101" pitchFamily="34" charset="-79"/>
                <a:cs typeface="David" panose="020E0502060401010101" pitchFamily="34" charset="-79"/>
              </a:rPr>
              <a:t>לָאו - לֹא יָצָא.</a:t>
            </a:r>
            <a:endParaRPr lang="en-US" sz="3200" b="1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r>
              <a:rPr lang="he-IL" sz="3200" dirty="0">
                <a:latin typeface="David" panose="020E0502060401010101" pitchFamily="34" charset="-79"/>
                <a:cs typeface="David" panose="020E0502060401010101" pitchFamily="34" charset="-79"/>
              </a:rPr>
              <a:t> </a:t>
            </a:r>
            <a:endParaRPr lang="he-IL" sz="3200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endParaRPr lang="en-US" sz="32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r>
              <a:rPr lang="he-IL" sz="3200" b="1" dirty="0" err="1">
                <a:latin typeface="David" panose="020E0502060401010101" pitchFamily="34" charset="-79"/>
                <a:cs typeface="David" panose="020E0502060401010101" pitchFamily="34" charset="-79"/>
              </a:rPr>
              <a:t>הָיְתָה</a:t>
            </a:r>
            <a:r>
              <a:rPr lang="he-IL" sz="3200" b="1" dirty="0">
                <a:latin typeface="David" panose="020E0502060401010101" pitchFamily="34" charset="-79"/>
                <a:cs typeface="David" panose="020E0502060401010101" pitchFamily="34" charset="-79"/>
              </a:rPr>
              <a:t> כְּתוּבָה בְּסַם, </a:t>
            </a:r>
            <a:r>
              <a:rPr lang="he-IL" sz="3200" b="1" dirty="0" err="1">
                <a:latin typeface="David" panose="020E0502060401010101" pitchFamily="34" charset="-79"/>
                <a:cs typeface="David" panose="020E0502060401010101" pitchFamily="34" charset="-79"/>
              </a:rPr>
              <a:t>וּבְסִקְרָא</a:t>
            </a:r>
            <a:r>
              <a:rPr lang="he-IL" sz="3200" b="1" dirty="0">
                <a:latin typeface="David" panose="020E0502060401010101" pitchFamily="34" charset="-79"/>
                <a:cs typeface="David" panose="020E0502060401010101" pitchFamily="34" charset="-79"/>
              </a:rPr>
              <a:t>, </a:t>
            </a:r>
            <a:r>
              <a:rPr lang="he-IL" sz="3200" b="1" dirty="0" err="1">
                <a:latin typeface="David" panose="020E0502060401010101" pitchFamily="34" charset="-79"/>
                <a:cs typeface="David" panose="020E0502060401010101" pitchFamily="34" charset="-79"/>
              </a:rPr>
              <a:t>וּבְקוֹמוֹס</a:t>
            </a:r>
            <a:r>
              <a:rPr lang="he-IL" sz="3200" b="1" dirty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sz="3200" b="1" dirty="0" err="1">
                <a:latin typeface="David" panose="020E0502060401010101" pitchFamily="34" charset="-79"/>
                <a:cs typeface="David" panose="020E0502060401010101" pitchFamily="34" charset="-79"/>
              </a:rPr>
              <a:t>וּבְקַנְקַנְתּוֹם</a:t>
            </a:r>
            <a:r>
              <a:rPr lang="he-IL" sz="3200" b="1" dirty="0">
                <a:latin typeface="David" panose="020E0502060401010101" pitchFamily="34" charset="-79"/>
                <a:cs typeface="David" panose="020E0502060401010101" pitchFamily="34" charset="-79"/>
              </a:rPr>
              <a:t>, עַל הַנְּיָר וְעַל </a:t>
            </a:r>
            <a:r>
              <a:rPr lang="he-IL" sz="3200" b="1" dirty="0" err="1">
                <a:latin typeface="David" panose="020E0502060401010101" pitchFamily="34" charset="-79"/>
                <a:cs typeface="David" panose="020E0502060401010101" pitchFamily="34" charset="-79"/>
              </a:rPr>
              <a:t>הַדִּפְתָּרָא</a:t>
            </a:r>
            <a:r>
              <a:rPr lang="he-IL" sz="3200" b="1" dirty="0">
                <a:latin typeface="David" panose="020E0502060401010101" pitchFamily="34" charset="-79"/>
                <a:cs typeface="David" panose="020E0502060401010101" pitchFamily="34" charset="-79"/>
              </a:rPr>
              <a:t> – </a:t>
            </a:r>
            <a:endParaRPr lang="en-US" sz="3200" b="1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r>
              <a:rPr lang="he-IL" sz="3200" b="1" dirty="0">
                <a:latin typeface="David" panose="020E0502060401010101" pitchFamily="34" charset="-79"/>
                <a:cs typeface="David" panose="020E0502060401010101" pitchFamily="34" charset="-79"/>
              </a:rPr>
              <a:t>לֹא יָצָא, עַד שֶׁתְּהֵא כְּתוּבָה אַשּׁוּרִית, עַל הַסֵּפֶר וּבִדְיוֹ.</a:t>
            </a:r>
            <a:endParaRPr lang="en-US" sz="3200" b="1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endParaRPr lang="he-IL" dirty="0"/>
          </a:p>
        </p:txBody>
      </p:sp>
      <p:sp>
        <p:nvSpPr>
          <p:cNvPr id="5" name="TextBox 4"/>
          <p:cNvSpPr txBox="1"/>
          <p:nvPr/>
        </p:nvSpPr>
        <p:spPr>
          <a:xfrm>
            <a:off x="323528" y="332656"/>
            <a:ext cx="1656184" cy="369332"/>
          </a:xfrm>
          <a:prstGeom prst="rect">
            <a:avLst/>
          </a:prstGeom>
          <a:solidFill>
            <a:srgbClr val="7030A0"/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dirty="0" smtClean="0">
                <a:solidFill>
                  <a:srgbClr val="FFFF00"/>
                </a:solidFill>
              </a:rPr>
              <a:t>מקרה</a:t>
            </a:r>
            <a:endParaRPr lang="he-IL" dirty="0">
              <a:solidFill>
                <a:srgbClr val="FFFF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23528" y="827420"/>
            <a:ext cx="1656184" cy="369332"/>
          </a:xfrm>
          <a:prstGeom prst="rect">
            <a:avLst/>
          </a:prstGeom>
          <a:solidFill>
            <a:srgbClr val="00B050"/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dirty="0" smtClean="0"/>
              <a:t>דין</a:t>
            </a:r>
            <a:endParaRPr lang="he-IL" dirty="0"/>
          </a:p>
        </p:txBody>
      </p:sp>
      <p:cxnSp>
        <p:nvCxnSpPr>
          <p:cNvPr id="20" name="מחבר חץ ישר 19"/>
          <p:cNvCxnSpPr/>
          <p:nvPr/>
        </p:nvCxnSpPr>
        <p:spPr>
          <a:xfrm>
            <a:off x="5796136" y="2551186"/>
            <a:ext cx="841941" cy="43204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מחבר חץ ישר 21"/>
          <p:cNvCxnSpPr/>
          <p:nvPr/>
        </p:nvCxnSpPr>
        <p:spPr>
          <a:xfrm flipH="1">
            <a:off x="4247964" y="2551186"/>
            <a:ext cx="1505860" cy="51777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מחבר חץ ישר 28"/>
          <p:cNvCxnSpPr/>
          <p:nvPr/>
        </p:nvCxnSpPr>
        <p:spPr>
          <a:xfrm>
            <a:off x="4734018" y="2551186"/>
            <a:ext cx="1566174" cy="508558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מחבר חץ ישר 29"/>
          <p:cNvCxnSpPr/>
          <p:nvPr/>
        </p:nvCxnSpPr>
        <p:spPr>
          <a:xfrm flipH="1">
            <a:off x="3886062" y="2551186"/>
            <a:ext cx="757946" cy="517774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מחבר חץ ישר 36"/>
          <p:cNvCxnSpPr/>
          <p:nvPr/>
        </p:nvCxnSpPr>
        <p:spPr>
          <a:xfrm>
            <a:off x="3383868" y="2551186"/>
            <a:ext cx="2700300" cy="517774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מחבר חץ ישר 37"/>
          <p:cNvCxnSpPr/>
          <p:nvPr/>
        </p:nvCxnSpPr>
        <p:spPr>
          <a:xfrm>
            <a:off x="3383868" y="2541970"/>
            <a:ext cx="180020" cy="517774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2645786" y="3791942"/>
            <a:ext cx="3726414" cy="107721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sz="3200" dirty="0" smtClean="0">
                <a:latin typeface="David" panose="020E0502060401010101" pitchFamily="34" charset="-79"/>
                <a:cs typeface="David" panose="020E0502060401010101" pitchFamily="34" charset="-79"/>
              </a:rPr>
              <a:t>מה תפקיד המילים שעדיין לא נצבעו?</a:t>
            </a:r>
            <a:endParaRPr lang="he-IL" sz="32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611560" y="3714705"/>
            <a:ext cx="8208912" cy="2954655"/>
          </a:xfrm>
          <a:prstGeom prst="rect">
            <a:avLst/>
          </a:prstGeom>
          <a:solidFill>
            <a:srgbClr val="92D050"/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sz="3100" dirty="0" smtClean="0">
                <a:latin typeface="David" panose="020E0502060401010101" pitchFamily="34" charset="-79"/>
                <a:cs typeface="David" panose="020E0502060401010101" pitchFamily="34" charset="-79"/>
              </a:rPr>
              <a:t>התבנית: "אם... ואם" מלמדת אותנו שיש כאן </a:t>
            </a:r>
            <a:r>
              <a:rPr lang="he-IL" sz="31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מקרה מפוצל</a:t>
            </a:r>
            <a:r>
              <a:rPr lang="he-IL" sz="3100" dirty="0">
                <a:latin typeface="David" panose="020E0502060401010101" pitchFamily="34" charset="-79"/>
                <a:cs typeface="David" panose="020E0502060401010101" pitchFamily="34" charset="-79"/>
              </a:rPr>
              <a:t>.</a:t>
            </a:r>
            <a:r>
              <a:rPr lang="he-IL" sz="3100" dirty="0" smtClean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</a:p>
          <a:p>
            <a:pPr algn="ctr"/>
            <a:r>
              <a:rPr lang="he-IL" sz="3100" dirty="0" smtClean="0">
                <a:latin typeface="David" panose="020E0502060401010101" pitchFamily="34" charset="-79"/>
                <a:cs typeface="David" panose="020E0502060401010101" pitchFamily="34" charset="-79"/>
              </a:rPr>
              <a:t>כל אחד משלושת המקרים – כותבה, דורשה ומגיהה מתפצל לשני מקרים. </a:t>
            </a:r>
          </a:p>
          <a:p>
            <a:pPr algn="ctr"/>
            <a:r>
              <a:rPr lang="he-IL" sz="3100" dirty="0" smtClean="0">
                <a:latin typeface="David" panose="020E0502060401010101" pitchFamily="34" charset="-79"/>
                <a:cs typeface="David" panose="020E0502060401010101" pitchFamily="34" charset="-79"/>
              </a:rPr>
              <a:t>מקרה אחד – כיוון לבו (לקיים את מצוות קריאת מגילה) ומקרה שני – לא כיוון לבו (לקיים מצוות קריאת מגילה)</a:t>
            </a:r>
            <a:endParaRPr lang="he-IL" sz="3100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47" name="מלבן 46"/>
          <p:cNvSpPr/>
          <p:nvPr/>
        </p:nvSpPr>
        <p:spPr>
          <a:xfrm>
            <a:off x="6012160" y="3059744"/>
            <a:ext cx="1728192" cy="51327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8" name="מלבן 47"/>
          <p:cNvSpPr/>
          <p:nvPr/>
        </p:nvSpPr>
        <p:spPr>
          <a:xfrm>
            <a:off x="3131840" y="3068960"/>
            <a:ext cx="1296144" cy="51327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87491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3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2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3" dur="1000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000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0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1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7" dur="2000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62" dur="2000"/>
                                        <p:tgtEl>
                                          <p:spTgt spid="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7" dur="2000"/>
                                        <p:tgtEl>
                                          <p:spTgt spid="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8" dur="2000" fill="hold"/>
                                        <p:tgtEl>
                                          <p:spTgt spid="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2000" fill="hold"/>
                                        <p:tgtEl>
                                          <p:spTgt spid="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8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9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9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5" grpId="0" animBg="1"/>
      <p:bldP spid="17" grpId="0" animBg="1"/>
      <p:bldP spid="18" grpId="0" animBg="1"/>
      <p:bldP spid="14" grpId="0" animBg="1"/>
      <p:bldP spid="15" grpId="0" animBg="1"/>
      <p:bldP spid="11" grpId="0" animBg="1"/>
      <p:bldP spid="13" grpId="0" animBg="1"/>
      <p:bldP spid="12" grpId="0" animBg="1"/>
      <p:bldP spid="16" grpId="0" animBg="1"/>
      <p:bldP spid="8" grpId="0" animBg="1"/>
      <p:bldP spid="9" grpId="0" animBg="1"/>
      <p:bldP spid="10" grpId="0" animBg="1"/>
      <p:bldP spid="7" grpId="0" animBg="1"/>
      <p:bldP spid="45" grpId="0" animBg="1"/>
      <p:bldP spid="45" grpId="1" animBg="1"/>
      <p:bldP spid="46" grpId="0" animBg="1"/>
      <p:bldP spid="47" grpId="0" animBg="1"/>
      <p:bldP spid="48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טרק">
  <a:themeElements>
    <a:clrScheme name="טרק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טרק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טרק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62</TotalTime>
  <Words>71</Words>
  <Application>Microsoft Office PowerPoint</Application>
  <PresentationFormat>‫הצגה על המסך (4:3)</PresentationFormat>
  <Paragraphs>19</Paragraphs>
  <Slides>2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2</vt:i4>
      </vt:variant>
    </vt:vector>
  </HeadingPairs>
  <TitlesOfParts>
    <vt:vector size="3" baseType="lpstr">
      <vt:lpstr>טרק</vt:lpstr>
      <vt:lpstr>הלכות שונות בקריאת המגילה ובכתיבתה  </vt:lpstr>
      <vt:lpstr>מצגת של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קריאת מגילה לא לפי הסדר, בעל פה ובשפות שונות</dc:title>
  <dc:creator>ישראל הערות נוספות</dc:creator>
  <cp:lastModifiedBy>ישראל הערות נוספות</cp:lastModifiedBy>
  <cp:revision>9</cp:revision>
  <dcterms:created xsi:type="dcterms:W3CDTF">2016-05-17T09:54:39Z</dcterms:created>
  <dcterms:modified xsi:type="dcterms:W3CDTF">2016-05-19T11:57:38Z</dcterms:modified>
</cp:coreProperties>
</file>