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כותרת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16" name="מציין מיקום של תאריך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5" name="מציין מיקום של מספר שקופית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7" name="מציין מיקום תוכן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טקסט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9" name="מציין מיקום של תאריך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11" name="מציין מיקום של כותרת תחתונה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כותרת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כותרת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5" name="מציין מיקום טקסט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8" name="מציין מיקום תוכן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2" name="מציין מיקום של תאריך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24" name="מציין מיקום של כותרת תחתונה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כותרת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תוכן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מציין מיקום של תאריך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29" name="מציין מיקום של כותרת תחתונה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ציין מיקום של תמונה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1" name="מציין מיקום של מספר שקופית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כותרת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6" name="מציין מיקום טקסט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ציין מיקום טקסט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של תאריך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B6D0A5-2FBD-4164-8C05-2B4A4B3B3149}" type="datetimeFigureOut">
              <a:rPr lang="he-IL" smtClean="0"/>
              <a:t>י"א/אייר/תשע"ו</a:t>
            </a:fld>
            <a:endParaRPr lang="he-IL"/>
          </a:p>
        </p:txBody>
      </p:sp>
      <p:sp>
        <p:nvSpPr>
          <p:cNvPr id="28" name="מציין מיקום של כותרת תחתונה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FACB48-1920-44A3-8961-67B025D50FE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ציין מיקום של כותרת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323528" y="3284984"/>
            <a:ext cx="84582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800" b="1" dirty="0"/>
              <a:t>הלכות שונות בקריאת המגילה ובכתיבתה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he-IL" dirty="0"/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מגילה פרק ב משנה </a:t>
            </a:r>
            <a:r>
              <a:rPr lang="he-IL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endParaRPr lang="he-IL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7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מלבן מעוגל 25"/>
          <p:cNvSpPr/>
          <p:nvPr/>
        </p:nvSpPr>
        <p:spPr>
          <a:xfrm>
            <a:off x="3131840" y="3068960"/>
            <a:ext cx="1296144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מעוגל 24"/>
          <p:cNvSpPr/>
          <p:nvPr/>
        </p:nvSpPr>
        <p:spPr>
          <a:xfrm>
            <a:off x="6012160" y="3068960"/>
            <a:ext cx="1728192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מעוגל 16"/>
          <p:cNvSpPr/>
          <p:nvPr/>
        </p:nvSpPr>
        <p:spPr>
          <a:xfrm>
            <a:off x="5436096" y="4999597"/>
            <a:ext cx="3168352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מעוגל 17"/>
          <p:cNvSpPr/>
          <p:nvPr/>
        </p:nvSpPr>
        <p:spPr>
          <a:xfrm>
            <a:off x="1331640" y="4509120"/>
            <a:ext cx="7271673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מעוגל 13"/>
          <p:cNvSpPr/>
          <p:nvPr/>
        </p:nvSpPr>
        <p:spPr>
          <a:xfrm>
            <a:off x="3851920" y="2011292"/>
            <a:ext cx="1069753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מעוגל 14"/>
          <p:cNvSpPr/>
          <p:nvPr/>
        </p:nvSpPr>
        <p:spPr>
          <a:xfrm>
            <a:off x="5076056" y="2037914"/>
            <a:ext cx="1656184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/>
        </p:nvSpPr>
        <p:spPr>
          <a:xfrm>
            <a:off x="2483768" y="2024603"/>
            <a:ext cx="1224136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מעוגל 12"/>
          <p:cNvSpPr/>
          <p:nvPr/>
        </p:nvSpPr>
        <p:spPr>
          <a:xfrm>
            <a:off x="6660232" y="575392"/>
            <a:ext cx="2016224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מעוגל 11"/>
          <p:cNvSpPr/>
          <p:nvPr/>
        </p:nvSpPr>
        <p:spPr>
          <a:xfrm>
            <a:off x="5076056" y="566640"/>
            <a:ext cx="1355537" cy="50405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1151620" y="5503653"/>
            <a:ext cx="6192688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7380312" y="5445224"/>
            <a:ext cx="122413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9" name="מלבן מעוגל 8"/>
          <p:cNvSpPr/>
          <p:nvPr/>
        </p:nvSpPr>
        <p:spPr>
          <a:xfrm>
            <a:off x="4932040" y="3068960"/>
            <a:ext cx="828092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1763688" y="3068960"/>
            <a:ext cx="1152128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3995936" y="620688"/>
            <a:ext cx="792088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60648"/>
            <a:ext cx="7848872" cy="6063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 </a:t>
            </a:r>
            <a:endParaRPr lang="en-US" b="1" dirty="0"/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קְרָאָהּ </a:t>
            </a:r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סֵרוּגִין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 וּמִתְנַמְנֵם - יָצָא.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en-US" sz="32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		הָיָה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כּוֹתְבָהּ, דּוֹרְשָׁהּ, וּמַגִּיהָהּ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–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2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	אִם </a:t>
            </a:r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כִּוֵּן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לִבּוֹ – יָצָא,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      וְאִם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לָאו - לֹא יָצָא.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endParaRPr lang="he-IL" sz="32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הָיְתָה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כְּתוּבָה בְּסַם, </a:t>
            </a:r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וּבְסִקְרָא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וּבְקוֹמוֹס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וּבְקַנְקַנְתּוֹם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 עַל הַנְּיָר וְעַל </a:t>
            </a:r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הַדִּפְתָּרָא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– 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לֹא יָצָא, עַד שֶׁתְּהֵא כְּתוּבָה אַשּׁוּרִית, עַל הַסֵּפֶר וּבִדְיוֹ.</a:t>
            </a:r>
            <a:endParaRPr lang="en-US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1656184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rgbClr val="FFFF00"/>
                </a:solidFill>
              </a:rPr>
              <a:t>מקרה</a:t>
            </a:r>
            <a:endParaRPr lang="he-IL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827420"/>
            <a:ext cx="1656184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smtClean="0"/>
              <a:t>דין</a:t>
            </a:r>
            <a:endParaRPr lang="he-IL" dirty="0"/>
          </a:p>
        </p:txBody>
      </p:sp>
      <p:cxnSp>
        <p:nvCxnSpPr>
          <p:cNvPr id="20" name="מחבר חץ ישר 19"/>
          <p:cNvCxnSpPr/>
          <p:nvPr/>
        </p:nvCxnSpPr>
        <p:spPr>
          <a:xfrm>
            <a:off x="5796136" y="2551186"/>
            <a:ext cx="841941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>
          <a:xfrm flipH="1">
            <a:off x="4247964" y="2551186"/>
            <a:ext cx="1505860" cy="51777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מחבר חץ ישר 28"/>
          <p:cNvCxnSpPr/>
          <p:nvPr/>
        </p:nvCxnSpPr>
        <p:spPr>
          <a:xfrm>
            <a:off x="4734018" y="2551186"/>
            <a:ext cx="1566174" cy="50855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 flipH="1">
            <a:off x="3886062" y="2551186"/>
            <a:ext cx="757946" cy="51777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/>
          <p:nvPr/>
        </p:nvCxnSpPr>
        <p:spPr>
          <a:xfrm>
            <a:off x="3383868" y="2551186"/>
            <a:ext cx="2700300" cy="51777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>
            <a:off x="3383868" y="2541970"/>
            <a:ext cx="180020" cy="517774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45786" y="3791942"/>
            <a:ext cx="3726414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מה תפקיד המילים שעדיין לא נצבעו?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11560" y="3714705"/>
            <a:ext cx="8208912" cy="2954655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התבנית: "אם... ואם" מלמדת אותנו שיש כאן </a:t>
            </a:r>
            <a:r>
              <a:rPr lang="he-IL" sz="31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מקרה מפוצל</a:t>
            </a:r>
            <a:r>
              <a:rPr lang="he-IL" sz="3100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  <a:r>
              <a:rPr 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algn="ctr"/>
            <a:r>
              <a:rPr 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כל אחד משלושת המקרים – כותבה, דורשה ומגיהה מתפצל לשני מקרים. </a:t>
            </a:r>
          </a:p>
          <a:p>
            <a:pPr algn="ctr"/>
            <a:r>
              <a:rPr lang="he-IL" sz="3100" dirty="0" smtClean="0">
                <a:latin typeface="David" panose="020E0502060401010101" pitchFamily="34" charset="-79"/>
                <a:cs typeface="David" panose="020E0502060401010101" pitchFamily="34" charset="-79"/>
              </a:rPr>
              <a:t>מקרה אחד – כיוון לבו (לקיים את מצוות קריאת מגילה) ומקרה שני – לא כיוון לבו (לקיים מצוות קריאת מגילה)</a:t>
            </a:r>
            <a:endParaRPr lang="he-IL" sz="31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7" name="מלבן 46"/>
          <p:cNvSpPr/>
          <p:nvPr/>
        </p:nvSpPr>
        <p:spPr>
          <a:xfrm>
            <a:off x="6012160" y="3059744"/>
            <a:ext cx="1728192" cy="513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מלבן 47"/>
          <p:cNvSpPr/>
          <p:nvPr/>
        </p:nvSpPr>
        <p:spPr>
          <a:xfrm>
            <a:off x="3131840" y="3068960"/>
            <a:ext cx="1296144" cy="5132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74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2" dur="20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20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17" grpId="0" animBg="1"/>
      <p:bldP spid="18" grpId="0" animBg="1"/>
      <p:bldP spid="14" grpId="0" animBg="1"/>
      <p:bldP spid="15" grpId="0" animBg="1"/>
      <p:bldP spid="11" grpId="0" animBg="1"/>
      <p:bldP spid="13" grpId="0" animBg="1"/>
      <p:bldP spid="12" grpId="0" animBg="1"/>
      <p:bldP spid="16" grpId="0" animBg="1"/>
      <p:bldP spid="8" grpId="0" animBg="1"/>
      <p:bldP spid="9" grpId="0" animBg="1"/>
      <p:bldP spid="10" grpId="0" animBg="1"/>
      <p:bldP spid="7" grpId="0" animBg="1"/>
      <p:bldP spid="45" grpId="0" animBg="1"/>
      <p:bldP spid="45" grpId="1" animBg="1"/>
      <p:bldP spid="46" grpId="0" animBg="1"/>
      <p:bldP spid="47" grpId="0" animBg="1"/>
      <p:bldP spid="4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טרק">
  <a:themeElements>
    <a:clrScheme name="טרק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טר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טרק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</TotalTime>
  <Words>71</Words>
  <Application>Microsoft Office PowerPoint</Application>
  <PresentationFormat>‫הצגה על המסך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טרק</vt:lpstr>
      <vt:lpstr>הלכות שונות בקריאת המגילה ובכתיבתה  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קריאת מגילה לא לפי הסדר, בעל פה ובשפות שונות</dc:title>
  <dc:creator>ישראל הערות נוספות</dc:creator>
  <cp:lastModifiedBy>ישראל הערות נוספות</cp:lastModifiedBy>
  <cp:revision>9</cp:revision>
  <dcterms:created xsi:type="dcterms:W3CDTF">2016-05-17T09:54:39Z</dcterms:created>
  <dcterms:modified xsi:type="dcterms:W3CDTF">2016-05-19T11:57:38Z</dcterms:modified>
</cp:coreProperties>
</file>