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סגנון ערכת נושא 1 - הדגשה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25" d="100"/>
          <a:sy n="125" d="100"/>
        </p:scale>
        <p:origin x="-13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כותרת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16" name="מציין מיקום של תאריך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ב'/אלול/תשע"ו</a:t>
            </a:fld>
            <a:endParaRPr lang="he-IL"/>
          </a:p>
        </p:txBody>
      </p:sp>
      <p:sp>
        <p:nvSpPr>
          <p:cNvPr id="2" name="מציין מיקום של כותרת תחתונה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5" name="מציין מיקום של מספר שקופית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ב'/אלול/תשע"ו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ב'/אלול/תשע"ו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כותרת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7" name="מציין מיקום תוכן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5" name="מציין מיקום של תאריך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ב'/אלול/תשע"ו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he-IL"/>
          </a:p>
        </p:txBody>
      </p:sp>
      <p:sp>
        <p:nvSpPr>
          <p:cNvPr id="16" name="מציין מיקום של מספר שקופית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מציין מיקום טקסט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9" name="מציין מיקום של תאריך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ב'/אלול/תשע"ו</a:t>
            </a:fld>
            <a:endParaRPr lang="he-IL"/>
          </a:p>
        </p:txBody>
      </p:sp>
      <p:sp>
        <p:nvSpPr>
          <p:cNvPr id="11" name="מציין מיקום של כותרת תחתונה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6" name="מציין מיקום של מספר שקופית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כותרת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4" name="מציין מיקום תוכן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3" name="מציין מיקום תוכן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1" name="מציין מיקום של תאריך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ב'/אלול/תשע"ו</a:t>
            </a:fld>
            <a:endParaRPr lang="he-IL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1" name="מציין מיקום של מספר שקופית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כותרת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25" name="מציין מיקום טקסט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8" name="מציין מיקום תוכן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ב'/אלול/תשע"ו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כותרת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2" name="מציין מיקום של תאריך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ב'/אלול/תשע"ו</a:t>
            </a:fld>
            <a:endParaRPr lang="he-IL"/>
          </a:p>
        </p:txBody>
      </p:sp>
      <p:sp>
        <p:nvSpPr>
          <p:cNvPr id="21" name="מציין מיקום של כותרת תחתונה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ב'/אלול/תשע"ו</a:t>
            </a:fld>
            <a:endParaRPr lang="he-IL"/>
          </a:p>
        </p:txBody>
      </p:sp>
      <p:sp>
        <p:nvSpPr>
          <p:cNvPr id="24" name="מציין מיקום של כותרת תחתונה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כותרת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6" name="מציין מיקום טקסט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4" name="מציין מיקום תוכן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5" name="מציין מיקום של תאריך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ב'/אלול/תשע"ו</a:t>
            </a:fld>
            <a:endParaRPr lang="he-IL"/>
          </a:p>
        </p:txBody>
      </p:sp>
      <p:sp>
        <p:nvSpPr>
          <p:cNvPr id="29" name="מציין מיקום של כותרת תחתונה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מציין מיקום של תמונה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ב'/אלול/תשע"ו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1" name="מציין מיקום של מספר שקופית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  <p:sp>
        <p:nvSpPr>
          <p:cNvPr id="17" name="כותרת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6" name="מציין מיקום טקסט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מציין מיקום טקסט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1" name="מציין מיקום של תאריך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3B6D0A5-2FBD-4164-8C05-2B4A4B3B3149}" type="datetimeFigureOut">
              <a:rPr lang="he-IL" smtClean="0"/>
              <a:t>ב'/אלול/תשע"ו</a:t>
            </a:fld>
            <a:endParaRPr lang="he-IL"/>
          </a:p>
        </p:txBody>
      </p:sp>
      <p:sp>
        <p:nvSpPr>
          <p:cNvPr id="28" name="מציין מיקום של כותרת תחתונה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  <p:sp>
        <p:nvSpPr>
          <p:cNvPr id="10" name="מציין מיקום של כותרת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מחבר ישר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ctrTitle"/>
          </p:nvPr>
        </p:nvSpPr>
        <p:spPr>
          <a:xfrm>
            <a:off x="323528" y="3284984"/>
            <a:ext cx="8458200" cy="2088232"/>
          </a:xfrm>
        </p:spPr>
        <p:txBody>
          <a:bodyPr>
            <a:normAutofit fontScale="90000"/>
          </a:bodyPr>
          <a:lstStyle/>
          <a:p>
            <a:pPr algn="ctr"/>
            <a:r>
              <a:rPr lang="he-IL" sz="4800" b="1" dirty="0"/>
              <a:t>בן עיר שהלך לכרך ובן כרך שהלך </a:t>
            </a:r>
            <a:r>
              <a:rPr lang="he-IL" sz="4800" b="1" dirty="0" smtClean="0"/>
              <a:t>לעיר</a:t>
            </a: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800" b="1" dirty="0"/>
              <a:t/>
            </a:r>
            <a:br>
              <a:rPr lang="en-US" sz="4800" b="1" dirty="0"/>
            </a:br>
            <a:r>
              <a:rPr lang="he-IL" sz="4800" b="1" dirty="0" smtClean="0"/>
              <a:t>אילו מפסוקי המגילה חייבים לקרוא?</a:t>
            </a:r>
            <a:r>
              <a:rPr lang="en-US" sz="4800" b="1" dirty="0"/>
              <a:t/>
            </a:r>
            <a:br>
              <a:rPr lang="en-US" sz="4800" b="1" dirty="0"/>
            </a:br>
            <a:r>
              <a:rPr lang="en-US" b="1" dirty="0">
                <a:effectLst/>
              </a:rPr>
              <a:t/>
            </a:r>
            <a:br>
              <a:rPr lang="en-US" b="1" dirty="0">
                <a:effectLst/>
              </a:rPr>
            </a:br>
            <a:endParaRPr lang="he-IL" dirty="0"/>
          </a:p>
        </p:txBody>
      </p:sp>
      <p:sp>
        <p:nvSpPr>
          <p:cNvPr id="5" name="כותרת משנה 4"/>
          <p:cNvSpPr>
            <a:spLocks noGrp="1"/>
          </p:cNvSpPr>
          <p:nvPr>
            <p:ph type="subTitle" idx="1"/>
          </p:nvPr>
        </p:nvSpPr>
        <p:spPr>
          <a:xfrm>
            <a:off x="395536" y="1772816"/>
            <a:ext cx="8458200" cy="914400"/>
          </a:xfrm>
        </p:spPr>
        <p:txBody>
          <a:bodyPr>
            <a:normAutofit/>
          </a:bodyPr>
          <a:lstStyle/>
          <a:p>
            <a:pPr algn="ctr"/>
            <a:r>
              <a:rPr lang="he-IL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מסכת מגילה פרק ב משנה ג</a:t>
            </a:r>
            <a:endParaRPr lang="he-IL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9786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מעוגל 7"/>
          <p:cNvSpPr/>
          <p:nvPr/>
        </p:nvSpPr>
        <p:spPr>
          <a:xfrm>
            <a:off x="1403648" y="1844824"/>
            <a:ext cx="6264696" cy="432048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מעוגל 17"/>
          <p:cNvSpPr/>
          <p:nvPr/>
        </p:nvSpPr>
        <p:spPr>
          <a:xfrm>
            <a:off x="1835696" y="3509392"/>
            <a:ext cx="1800200" cy="64807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rgbClr val="00B050"/>
              </a:solidFill>
            </a:endParaRPr>
          </a:p>
        </p:txBody>
      </p:sp>
      <p:sp>
        <p:nvSpPr>
          <p:cNvPr id="10" name="מלבן מעוגל 9"/>
          <p:cNvSpPr/>
          <p:nvPr/>
        </p:nvSpPr>
        <p:spPr>
          <a:xfrm>
            <a:off x="5220072" y="4005064"/>
            <a:ext cx="2376264" cy="64807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rgbClr val="00B050"/>
              </a:solidFill>
            </a:endParaRPr>
          </a:p>
        </p:txBody>
      </p:sp>
      <p:sp>
        <p:nvSpPr>
          <p:cNvPr id="7" name="מלבן מעוגל 6"/>
          <p:cNvSpPr/>
          <p:nvPr/>
        </p:nvSpPr>
        <p:spPr>
          <a:xfrm>
            <a:off x="1907704" y="3021649"/>
            <a:ext cx="1728192" cy="510085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מלבן מעוגל 2"/>
          <p:cNvSpPr/>
          <p:nvPr/>
        </p:nvSpPr>
        <p:spPr>
          <a:xfrm>
            <a:off x="5220072" y="2996952"/>
            <a:ext cx="2520280" cy="1008112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5" name="מלבן מעוגל 54"/>
          <p:cNvSpPr/>
          <p:nvPr/>
        </p:nvSpPr>
        <p:spPr>
          <a:xfrm>
            <a:off x="2915816" y="3021649"/>
            <a:ext cx="720080" cy="510085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3" name="מלבן מעוגל 52"/>
          <p:cNvSpPr/>
          <p:nvPr/>
        </p:nvSpPr>
        <p:spPr>
          <a:xfrm>
            <a:off x="7092280" y="2996952"/>
            <a:ext cx="648072" cy="510085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TextBox 3"/>
          <p:cNvSpPr txBox="1"/>
          <p:nvPr/>
        </p:nvSpPr>
        <p:spPr>
          <a:xfrm>
            <a:off x="429816" y="1412776"/>
            <a:ext cx="8285008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/>
              <a:t> </a:t>
            </a:r>
            <a:endParaRPr lang="en-US" b="1" dirty="0"/>
          </a:p>
          <a:p>
            <a:pPr algn="ctr"/>
            <a:r>
              <a:rPr lang="he-IL" sz="3600" b="1" dirty="0" smtClean="0"/>
              <a:t>בֶּן </a:t>
            </a:r>
            <a:r>
              <a:rPr lang="he-IL" sz="3600" b="1" dirty="0"/>
              <a:t>עִיר שֶׁהָלַךְ לִכְרַךְ וּבֶן כְּרַךְ שֶׁהָלַךְ </a:t>
            </a:r>
            <a:r>
              <a:rPr lang="he-IL" sz="3600" b="1" dirty="0" smtClean="0"/>
              <a:t>לָעִיר</a:t>
            </a:r>
          </a:p>
          <a:p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332656"/>
            <a:ext cx="1656184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 smtClean="0">
                <a:solidFill>
                  <a:srgbClr val="FFFF00"/>
                </a:solidFill>
              </a:rPr>
              <a:t>מקרה</a:t>
            </a:r>
            <a:endParaRPr lang="he-IL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827420"/>
            <a:ext cx="1656184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 smtClean="0"/>
              <a:t>דין</a:t>
            </a:r>
            <a:endParaRPr lang="he-IL" dirty="0"/>
          </a:p>
        </p:txBody>
      </p:sp>
      <p:sp>
        <p:nvSpPr>
          <p:cNvPr id="35" name="TextBox 34"/>
          <p:cNvSpPr txBox="1"/>
          <p:nvPr/>
        </p:nvSpPr>
        <p:spPr>
          <a:xfrm>
            <a:off x="4788024" y="2898810"/>
            <a:ext cx="3384376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600" b="1" dirty="0" smtClean="0"/>
              <a:t>אִם עָתִיד לַחֲזוֹר לִמְקוֹמוֹ – </a:t>
            </a:r>
          </a:p>
          <a:p>
            <a:pPr algn="ctr"/>
            <a:r>
              <a:rPr lang="he-IL" sz="3600" b="1" dirty="0" smtClean="0"/>
              <a:t>קוֹרֵא כִּמְקוֹמוֹ.</a:t>
            </a:r>
            <a:endParaRPr lang="en-US" sz="3600" b="1" dirty="0" smtClean="0"/>
          </a:p>
        </p:txBody>
      </p:sp>
      <p:sp>
        <p:nvSpPr>
          <p:cNvPr id="49" name="TextBox 48"/>
          <p:cNvSpPr txBox="1"/>
          <p:nvPr/>
        </p:nvSpPr>
        <p:spPr>
          <a:xfrm>
            <a:off x="1043608" y="2906873"/>
            <a:ext cx="3384376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600" b="1" dirty="0" smtClean="0"/>
              <a:t>וְאִם </a:t>
            </a:r>
            <a:r>
              <a:rPr lang="he-IL" sz="3600" b="1" dirty="0"/>
              <a:t>לָאו – </a:t>
            </a:r>
          </a:p>
          <a:p>
            <a:pPr algn="ctr"/>
            <a:r>
              <a:rPr lang="he-IL" sz="3600" b="1" dirty="0"/>
              <a:t>קוֹרֵא עִמָּהֶן.</a:t>
            </a:r>
            <a:endParaRPr lang="en-US" sz="3600" b="1" dirty="0"/>
          </a:p>
        </p:txBody>
      </p:sp>
      <p:cxnSp>
        <p:nvCxnSpPr>
          <p:cNvPr id="43" name="מחבר חץ ישר 42"/>
          <p:cNvCxnSpPr/>
          <p:nvPr/>
        </p:nvCxnSpPr>
        <p:spPr>
          <a:xfrm>
            <a:off x="4860032" y="2348880"/>
            <a:ext cx="1224136" cy="648072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מחבר חץ ישר 49"/>
          <p:cNvCxnSpPr/>
          <p:nvPr/>
        </p:nvCxnSpPr>
        <p:spPr>
          <a:xfrm flipH="1">
            <a:off x="2843808" y="2348880"/>
            <a:ext cx="1584176" cy="648072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059832" y="134922"/>
            <a:ext cx="4176464" cy="1384995"/>
          </a:xfrm>
          <a:prstGeom prst="rect">
            <a:avLst/>
          </a:prstGeom>
          <a:solidFill>
            <a:srgbClr val="7030A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>
                <a:solidFill>
                  <a:srgbClr val="FFFF00"/>
                </a:solidFill>
              </a:rPr>
              <a:t>נמצא את המילה שמלמדת אותנו שיש לפנינו מקרה </a:t>
            </a:r>
            <a:r>
              <a:rPr lang="he-IL" sz="2800" b="1" dirty="0" smtClean="0">
                <a:solidFill>
                  <a:srgbClr val="FFFF00"/>
                </a:solidFill>
              </a:rPr>
              <a:t>שמתפצל</a:t>
            </a:r>
            <a:r>
              <a:rPr lang="he-IL" sz="2800" dirty="0" smtClean="0">
                <a:solidFill>
                  <a:srgbClr val="FFFF00"/>
                </a:solidFill>
              </a:rPr>
              <a:t> לשני מקרים</a:t>
            </a:r>
            <a:endParaRPr lang="he-IL" sz="2800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19872" y="134922"/>
            <a:ext cx="3168352" cy="1569660"/>
          </a:xfrm>
          <a:prstGeom prst="rect">
            <a:avLst/>
          </a:prstGeom>
          <a:solidFill>
            <a:srgbClr val="7030A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3200" dirty="0" smtClean="0">
                <a:solidFill>
                  <a:srgbClr val="FFFF00"/>
                </a:solidFill>
              </a:rPr>
              <a:t>יש לנו מקרה שמתפצל לשני מקרים</a:t>
            </a:r>
            <a:endParaRPr lang="he-IL" sz="3200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79912" y="332656"/>
            <a:ext cx="2304256" cy="707886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4000" dirty="0" smtClean="0"/>
              <a:t>והדינים הם..</a:t>
            </a:r>
            <a:endParaRPr lang="he-IL" sz="4000" dirty="0"/>
          </a:p>
        </p:txBody>
      </p:sp>
    </p:spTree>
    <p:extLst>
      <p:ext uri="{BB962C8B-B14F-4D97-AF65-F5344CB8AC3E}">
        <p14:creationId xmlns:p14="http://schemas.microsoft.com/office/powerpoint/2010/main" val="3287491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8" grpId="0" animBg="1"/>
      <p:bldP spid="10" grpId="0" animBg="1"/>
      <p:bldP spid="7" grpId="0" animBg="1"/>
      <p:bldP spid="3" grpId="0" animBg="1"/>
      <p:bldP spid="55" grpId="0" animBg="1"/>
      <p:bldP spid="53" grpId="0" animBg="1"/>
      <p:bldP spid="52" grpId="0" animBg="1"/>
      <p:bldP spid="52" grpId="1" animBg="1"/>
      <p:bldP spid="2" grpId="0" animBg="1"/>
      <p:bldP spid="2" grpId="1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48380" y="277323"/>
            <a:ext cx="7848872" cy="61247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b="1" dirty="0" smtClean="0"/>
              <a:t>מדוע חוגגים את פורים בשני ימים שונים?</a:t>
            </a:r>
            <a:endParaRPr lang="en-US" sz="4000" b="1" dirty="0"/>
          </a:p>
          <a:p>
            <a:endParaRPr lang="he-IL" sz="3200" dirty="0" smtClean="0"/>
          </a:p>
          <a:p>
            <a:pPr algn="just"/>
            <a:r>
              <a:rPr lang="he-IL" sz="3200" dirty="0" smtClean="0"/>
              <a:t>את </a:t>
            </a:r>
            <a:r>
              <a:rPr lang="he-IL" sz="3200" dirty="0"/>
              <a:t>הסיבה לכך לומדים מסיפור המגילה</a:t>
            </a:r>
            <a:r>
              <a:rPr lang="he-IL" sz="3200" dirty="0" smtClean="0"/>
              <a:t>.</a:t>
            </a:r>
          </a:p>
          <a:p>
            <a:pPr algn="just"/>
            <a:endParaRPr lang="en-US" sz="3200" dirty="0"/>
          </a:p>
          <a:p>
            <a:pPr algn="just"/>
            <a:r>
              <a:rPr lang="he-IL" sz="3200" dirty="0"/>
              <a:t>בכל המקומות, חוץ משושן הבירה, נלחמו היהודים באויביהם בי"ג באדר, ולמחרת, </a:t>
            </a:r>
            <a:r>
              <a:rPr lang="he-IL" sz="3200" b="1" dirty="0"/>
              <a:t>בי"ד באדר,</a:t>
            </a:r>
            <a:r>
              <a:rPr lang="he-IL" sz="3200" dirty="0"/>
              <a:t> עשו יום משתה ושמחה כדי להודות לה' על שניצחו במלחמה</a:t>
            </a:r>
            <a:r>
              <a:rPr lang="he-IL" sz="3200" dirty="0" smtClean="0"/>
              <a:t>.</a:t>
            </a:r>
          </a:p>
          <a:p>
            <a:pPr algn="just"/>
            <a:endParaRPr lang="en-US" sz="3200" dirty="0"/>
          </a:p>
          <a:p>
            <a:pPr algn="just"/>
            <a:r>
              <a:rPr lang="he-IL" sz="3200" dirty="0"/>
              <a:t>לעומת זאת, בשושן הבירה נמשכה המלחמה יום נוסף והיהודים שבשושן הבירה נלחמו בימים י"ג וי"ד באדר, ולמחרת, </a:t>
            </a:r>
            <a:r>
              <a:rPr lang="he-IL" sz="3200" b="1" dirty="0"/>
              <a:t>בט"ו באדר</a:t>
            </a:r>
            <a:r>
              <a:rPr lang="he-IL" sz="3200" dirty="0"/>
              <a:t>, עשו יום משתה ושמחה.</a:t>
            </a:r>
            <a:endParaRPr lang="en-US" sz="3200" dirty="0"/>
          </a:p>
          <a:p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1079046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1672" y="277323"/>
            <a:ext cx="7848872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/>
              <a:t> </a:t>
            </a:r>
            <a:endParaRPr lang="en-US" b="1" dirty="0"/>
          </a:p>
          <a:p>
            <a:endParaRPr lang="he-IL" sz="3200" dirty="0"/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875497"/>
              </p:ext>
            </p:extLst>
          </p:nvPr>
        </p:nvGraphicFramePr>
        <p:xfrm>
          <a:off x="1656928" y="1196752"/>
          <a:ext cx="6915603" cy="468052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654882"/>
                <a:gridCol w="1654882"/>
                <a:gridCol w="1655659"/>
                <a:gridCol w="1950180"/>
              </a:tblGrid>
              <a:tr h="108427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32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David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3200" dirty="0">
                          <a:effectLst/>
                        </a:rPr>
                        <a:t>י"ג</a:t>
                      </a:r>
                      <a:endParaRPr lang="en-US" sz="2800" dirty="0">
                        <a:effectLst/>
                        <a:latin typeface="David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3200" dirty="0">
                          <a:effectLst/>
                        </a:rPr>
                        <a:t>י"ד</a:t>
                      </a:r>
                      <a:endParaRPr lang="en-US" sz="2800" dirty="0">
                        <a:effectLst/>
                        <a:latin typeface="David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3200">
                          <a:effectLst/>
                        </a:rPr>
                        <a:t>ט"ו</a:t>
                      </a:r>
                      <a:endParaRPr lang="en-US" sz="2800">
                        <a:effectLst/>
                        <a:latin typeface="David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150801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2800" dirty="0">
                          <a:effectLst/>
                        </a:rPr>
                        <a:t>בכל המקומות חוץ משושן הבירה</a:t>
                      </a:r>
                      <a:endParaRPr lang="en-US" sz="2800" dirty="0">
                        <a:effectLst/>
                        <a:latin typeface="David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effectLst/>
                        <a:latin typeface="David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effectLst/>
                        <a:latin typeface="David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32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David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164933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2800">
                          <a:effectLst/>
                        </a:rPr>
                        <a:t>בשושן הבירה</a:t>
                      </a:r>
                      <a:endParaRPr lang="en-US" sz="2800">
                        <a:effectLst/>
                        <a:latin typeface="David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effectLst/>
                        <a:latin typeface="David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effectLst/>
                        <a:latin typeface="David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effectLst/>
                        <a:latin typeface="David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3" name="תמונה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4744" y="2636912"/>
            <a:ext cx="1359420" cy="1305993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4744" y="4365104"/>
            <a:ext cx="1359420" cy="1305993"/>
          </a:xfrm>
          <a:prstGeom prst="rect">
            <a:avLst/>
          </a:prstGeom>
        </p:spPr>
      </p:pic>
      <p:pic>
        <p:nvPicPr>
          <p:cNvPr id="7" name="תמונה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4365104"/>
            <a:ext cx="1359420" cy="1305993"/>
          </a:xfrm>
          <a:prstGeom prst="rect">
            <a:avLst/>
          </a:prstGeom>
        </p:spPr>
      </p:pic>
      <p:pic>
        <p:nvPicPr>
          <p:cNvPr id="8" name="תמונה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216" y="2549175"/>
            <a:ext cx="1384548" cy="1481466"/>
          </a:xfrm>
          <a:prstGeom prst="rect">
            <a:avLst/>
          </a:prstGeom>
        </p:spPr>
      </p:pic>
      <p:pic>
        <p:nvPicPr>
          <p:cNvPr id="10" name="תמונה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4277367"/>
            <a:ext cx="1384548" cy="1481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711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4676356"/>
              </p:ext>
            </p:extLst>
          </p:nvPr>
        </p:nvGraphicFramePr>
        <p:xfrm>
          <a:off x="2195736" y="1772816"/>
          <a:ext cx="5411470" cy="2362463"/>
        </p:xfrm>
        <a:graphic>
          <a:graphicData uri="http://schemas.openxmlformats.org/drawingml/2006/table">
            <a:tbl>
              <a:tblPr rtl="1" firstRow="1" firstCol="1" bandRow="1">
                <a:tableStyleId>{69C7853C-536D-4A76-A0AE-DD22124D55A5}</a:tableStyleId>
              </a:tblPr>
              <a:tblGrid>
                <a:gridCol w="2705735"/>
                <a:gridCol w="2705735"/>
              </a:tblGrid>
              <a:tr h="236246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2800" dirty="0">
                          <a:solidFill>
                            <a:srgbClr val="002060"/>
                          </a:solidFill>
                          <a:effectLst/>
                        </a:rPr>
                        <a:t>בערים רגילות </a:t>
                      </a:r>
                      <a:endParaRPr lang="en-US" sz="24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2800" dirty="0">
                          <a:solidFill>
                            <a:srgbClr val="002060"/>
                          </a:solidFill>
                          <a:effectLst/>
                        </a:rPr>
                        <a:t>חוגגים את פורים בי"ד באדר</a:t>
                      </a:r>
                      <a:endParaRPr lang="en-US" sz="2400" dirty="0">
                        <a:solidFill>
                          <a:srgbClr val="002060"/>
                        </a:solidFill>
                        <a:effectLst/>
                        <a:latin typeface="David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2800" dirty="0">
                          <a:solidFill>
                            <a:srgbClr val="002060"/>
                          </a:solidFill>
                          <a:effectLst/>
                        </a:rPr>
                        <a:t>בערים מוקפות חומה מימות יהושע בן נון</a:t>
                      </a:r>
                      <a:endParaRPr lang="en-US" sz="24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2800" dirty="0">
                          <a:solidFill>
                            <a:srgbClr val="002060"/>
                          </a:solidFill>
                          <a:effectLst/>
                        </a:rPr>
                        <a:t>חוגגים את פורים בט"ו באדר</a:t>
                      </a:r>
                      <a:endParaRPr lang="en-US" sz="2400" dirty="0">
                        <a:solidFill>
                          <a:srgbClr val="002060"/>
                        </a:solidFill>
                        <a:effectLst/>
                        <a:latin typeface="David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מלבן 6"/>
          <p:cNvSpPr/>
          <p:nvPr/>
        </p:nvSpPr>
        <p:spPr>
          <a:xfrm>
            <a:off x="2024844" y="442655"/>
            <a:ext cx="56703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he-IL" altLang="he-IL" sz="3600" dirty="0">
                <a:solidFill>
                  <a:prstClr val="black"/>
                </a:solidFill>
                <a:latin typeface="David" pitchFamily="34" charset="-79"/>
                <a:ea typeface="Calibri" pitchFamily="34" charset="0"/>
                <a:cs typeface="David" pitchFamily="34" charset="-79"/>
              </a:rPr>
              <a:t>מרדכי ואסתר קבעו שכך יש לנהוג גם בעתיד:</a:t>
            </a:r>
            <a:endParaRPr lang="en-US" altLang="he-IL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17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מלבן מעוגל 40"/>
          <p:cNvSpPr/>
          <p:nvPr/>
        </p:nvSpPr>
        <p:spPr>
          <a:xfrm>
            <a:off x="899592" y="2924944"/>
            <a:ext cx="7735368" cy="432048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</a:endParaRPr>
          </a:p>
        </p:txBody>
      </p:sp>
      <p:sp>
        <p:nvSpPr>
          <p:cNvPr id="39" name="מלבן מעוגל 38"/>
          <p:cNvSpPr/>
          <p:nvPr/>
        </p:nvSpPr>
        <p:spPr>
          <a:xfrm>
            <a:off x="1547664" y="4005064"/>
            <a:ext cx="4464496" cy="36004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</a:endParaRPr>
          </a:p>
        </p:txBody>
      </p:sp>
      <p:sp>
        <p:nvSpPr>
          <p:cNvPr id="40" name="מלבן מעוגל 39"/>
          <p:cNvSpPr/>
          <p:nvPr/>
        </p:nvSpPr>
        <p:spPr>
          <a:xfrm>
            <a:off x="467544" y="4594408"/>
            <a:ext cx="5832648" cy="36004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</a:endParaRPr>
          </a:p>
        </p:txBody>
      </p:sp>
      <p:sp>
        <p:nvSpPr>
          <p:cNvPr id="21" name="מלבן מעוגל 20"/>
          <p:cNvSpPr/>
          <p:nvPr/>
        </p:nvSpPr>
        <p:spPr>
          <a:xfrm>
            <a:off x="5292080" y="3501008"/>
            <a:ext cx="792088" cy="36004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</a:endParaRPr>
          </a:p>
        </p:txBody>
      </p:sp>
      <p:sp>
        <p:nvSpPr>
          <p:cNvPr id="34" name="מלבן מעוגל 33"/>
          <p:cNvSpPr/>
          <p:nvPr/>
        </p:nvSpPr>
        <p:spPr>
          <a:xfrm>
            <a:off x="6300192" y="4594408"/>
            <a:ext cx="2304256" cy="36004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</a:endParaRPr>
          </a:p>
        </p:txBody>
      </p:sp>
      <p:sp>
        <p:nvSpPr>
          <p:cNvPr id="33" name="מלבן מעוגל 32"/>
          <p:cNvSpPr/>
          <p:nvPr/>
        </p:nvSpPr>
        <p:spPr>
          <a:xfrm>
            <a:off x="6012160" y="4005064"/>
            <a:ext cx="2642056" cy="36004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</a:endParaRPr>
          </a:p>
        </p:txBody>
      </p:sp>
      <p:sp>
        <p:nvSpPr>
          <p:cNvPr id="19" name="מלבן מעוגל 18"/>
          <p:cNvSpPr/>
          <p:nvPr/>
        </p:nvSpPr>
        <p:spPr>
          <a:xfrm>
            <a:off x="6084168" y="3501008"/>
            <a:ext cx="2520280" cy="36004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277323"/>
            <a:ext cx="8285008" cy="510909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prstClr val="black"/>
                </a:solidFill>
              </a:rPr>
              <a:t> </a:t>
            </a:r>
            <a:endParaRPr lang="en-US" b="1" dirty="0">
              <a:solidFill>
                <a:prstClr val="black"/>
              </a:solidFill>
            </a:endParaRPr>
          </a:p>
          <a:p>
            <a:endParaRPr lang="he-IL" sz="3600" dirty="0" smtClean="0">
              <a:solidFill>
                <a:prstClr val="black"/>
              </a:solidFill>
            </a:endParaRPr>
          </a:p>
          <a:p>
            <a:endParaRPr lang="he-IL" sz="3600" dirty="0" smtClean="0">
              <a:solidFill>
                <a:prstClr val="black"/>
              </a:solidFill>
            </a:endParaRPr>
          </a:p>
          <a:p>
            <a:endParaRPr lang="he-IL" sz="3600" dirty="0">
              <a:solidFill>
                <a:prstClr val="black"/>
              </a:solidFill>
            </a:endParaRPr>
          </a:p>
          <a:p>
            <a:r>
              <a:rPr lang="he-IL" sz="3600" dirty="0">
                <a:solidFill>
                  <a:prstClr val="black"/>
                </a:solidFill>
              </a:rPr>
              <a:t> </a:t>
            </a:r>
            <a:endParaRPr lang="en-US" sz="3600" dirty="0">
              <a:solidFill>
                <a:prstClr val="black"/>
              </a:solidFill>
            </a:endParaRPr>
          </a:p>
          <a:p>
            <a:r>
              <a:rPr lang="he-IL" sz="3600" b="1" dirty="0">
                <a:solidFill>
                  <a:prstClr val="black"/>
                </a:solidFill>
              </a:rPr>
              <a:t>מֵהֵיכָן קוֹרֵא אָדָם אֶת הַמְּגִלָּה וְיוֹצֵא בָּהּ יְדֵי חוֹבָתוֹ? </a:t>
            </a:r>
            <a:endParaRPr lang="en-US" sz="3600" b="1" dirty="0">
              <a:solidFill>
                <a:prstClr val="black"/>
              </a:solidFill>
            </a:endParaRPr>
          </a:p>
          <a:p>
            <a:r>
              <a:rPr lang="he-IL" sz="3600" b="1" dirty="0">
                <a:solidFill>
                  <a:prstClr val="black"/>
                </a:solidFill>
              </a:rPr>
              <a:t>רַבִּי מֵאִיר אוֹמֵר: כֻּלָּהּ.</a:t>
            </a:r>
            <a:endParaRPr lang="en-US" sz="3600" b="1" dirty="0">
              <a:solidFill>
                <a:prstClr val="black"/>
              </a:solidFill>
            </a:endParaRPr>
          </a:p>
          <a:p>
            <a:r>
              <a:rPr lang="he-IL" sz="3600" b="1" dirty="0">
                <a:solidFill>
                  <a:prstClr val="black"/>
                </a:solidFill>
              </a:rPr>
              <a:t>רַבִּי יְהוּדָה אוֹמֵר: </a:t>
            </a:r>
            <a:r>
              <a:rPr lang="he-IL" sz="3600" b="1" dirty="0" err="1">
                <a:solidFill>
                  <a:prstClr val="black"/>
                </a:solidFill>
              </a:rPr>
              <a:t>מֵ"אִיש</a:t>
            </a:r>
            <a:r>
              <a:rPr lang="he-IL" sz="3600" b="1" dirty="0">
                <a:solidFill>
                  <a:prstClr val="black"/>
                </a:solidFill>
              </a:rPr>
              <a:t>ׁ יְהוּדִי" (אסתר ב, ה).</a:t>
            </a:r>
            <a:endParaRPr lang="en-US" sz="3600" b="1" dirty="0">
              <a:solidFill>
                <a:prstClr val="black"/>
              </a:solidFill>
            </a:endParaRPr>
          </a:p>
          <a:p>
            <a:r>
              <a:rPr lang="he-IL" sz="3600" b="1" dirty="0">
                <a:solidFill>
                  <a:prstClr val="black"/>
                </a:solidFill>
              </a:rPr>
              <a:t>רַבִּי יוֹסֵי אוֹמֵר: </a:t>
            </a:r>
            <a:r>
              <a:rPr lang="he-IL" sz="3600" b="1" dirty="0" err="1">
                <a:solidFill>
                  <a:prstClr val="black"/>
                </a:solidFill>
              </a:rPr>
              <a:t>מֵ"אַחַר</a:t>
            </a:r>
            <a:r>
              <a:rPr lang="he-IL" sz="3600" b="1" dirty="0">
                <a:solidFill>
                  <a:prstClr val="black"/>
                </a:solidFill>
              </a:rPr>
              <a:t> הַדְּבָרִים הָאֵלֶּה" (אסתר ג, א).</a:t>
            </a:r>
            <a:endParaRPr lang="en-US" sz="3600" b="1" dirty="0">
              <a:solidFill>
                <a:prstClr val="black"/>
              </a:solidFill>
            </a:endParaRPr>
          </a:p>
          <a:p>
            <a:endParaRPr lang="he-IL" sz="2000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332656"/>
            <a:ext cx="1656184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 smtClean="0">
                <a:solidFill>
                  <a:srgbClr val="FFFF00"/>
                </a:solidFill>
              </a:rPr>
              <a:t>מקרה</a:t>
            </a:r>
            <a:endParaRPr lang="he-IL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827420"/>
            <a:ext cx="1656184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 smtClean="0">
                <a:solidFill>
                  <a:prstClr val="black"/>
                </a:solidFill>
              </a:rPr>
              <a:t>דין</a:t>
            </a:r>
            <a:endParaRPr lang="he-IL" dirty="0">
              <a:solidFill>
                <a:prstClr val="black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3528" y="1349152"/>
            <a:ext cx="1656184" cy="3693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dirty="0" smtClean="0">
                <a:solidFill>
                  <a:prstClr val="black"/>
                </a:solidFill>
              </a:rPr>
              <a:t>אומר</a:t>
            </a:r>
            <a:endParaRPr lang="he-IL" dirty="0">
              <a:solidFill>
                <a:prstClr val="black"/>
              </a:solidFill>
            </a:endParaRPr>
          </a:p>
        </p:txBody>
      </p:sp>
      <p:sp>
        <p:nvSpPr>
          <p:cNvPr id="23" name="מלבן 22"/>
          <p:cNvSpPr/>
          <p:nvPr/>
        </p:nvSpPr>
        <p:spPr>
          <a:xfrm>
            <a:off x="2483768" y="268546"/>
            <a:ext cx="5472608" cy="193631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solidFill>
                  <a:prstClr val="black"/>
                </a:solidFill>
              </a:rPr>
              <a:t>מכיוון שאין בחלק זה של המשנה מילות דין מוכרות, נתחיל בזיהוי האומרים</a:t>
            </a:r>
            <a:endParaRPr lang="he-IL" sz="3200" dirty="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548148" y="517322"/>
            <a:ext cx="5343848" cy="1569660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3200" dirty="0" smtClean="0">
                <a:solidFill>
                  <a:prstClr val="black"/>
                </a:solidFill>
              </a:rPr>
              <a:t>כעת נוכל לעבור לזיהוי הדינים בחלק השני של </a:t>
            </a:r>
            <a:r>
              <a:rPr lang="he-IL" sz="3200" dirty="0" smtClean="0">
                <a:solidFill>
                  <a:prstClr val="black"/>
                </a:solidFill>
              </a:rPr>
              <a:t>המשנה.</a:t>
            </a:r>
          </a:p>
          <a:p>
            <a:pPr algn="ctr"/>
            <a:r>
              <a:rPr lang="he-IL" sz="3200" dirty="0" smtClean="0">
                <a:solidFill>
                  <a:prstClr val="black"/>
                </a:solidFill>
              </a:rPr>
              <a:t>היכן יופיעו הדינים?</a:t>
            </a:r>
            <a:endParaRPr lang="he-IL" sz="32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284240" y="882761"/>
            <a:ext cx="3960440" cy="707886"/>
          </a:xfrm>
          <a:prstGeom prst="rect">
            <a:avLst/>
          </a:prstGeom>
          <a:solidFill>
            <a:srgbClr val="7030A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4000" dirty="0" smtClean="0">
                <a:solidFill>
                  <a:prstClr val="black"/>
                </a:solidFill>
              </a:rPr>
              <a:t>והמקרה הוא...</a:t>
            </a:r>
            <a:endParaRPr lang="he-IL" sz="4000" dirty="0">
              <a:solidFill>
                <a:prstClr val="blac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91880" y="733912"/>
            <a:ext cx="3744416" cy="1077218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3200" dirty="0" smtClean="0"/>
              <a:t>בדרך כלל אחרי האומר יופיע דין</a:t>
            </a:r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1989459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39" grpId="0" animBg="1"/>
      <p:bldP spid="40" grpId="0" animBg="1"/>
      <p:bldP spid="21" grpId="0" animBg="1"/>
      <p:bldP spid="34" grpId="0" animBg="1"/>
      <p:bldP spid="33" grpId="0" animBg="1"/>
      <p:bldP spid="19" grpId="0" animBg="1"/>
      <p:bldP spid="23" grpId="0" animBg="1"/>
      <p:bldP spid="23" grpId="1" animBg="1"/>
      <p:bldP spid="27" grpId="0" animBg="1"/>
      <p:bldP spid="27" grpId="1" animBg="1"/>
      <p:bldP spid="28" grpId="0" animBg="1"/>
      <p:bldP spid="28" grpId="1" animBg="1"/>
      <p:bldP spid="2" grpId="0" animBg="1"/>
      <p:bldP spid="2" grpId="1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טרק">
  <a:themeElements>
    <a:clrScheme name="טרק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טרק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טרק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365</TotalTime>
  <Words>200</Words>
  <Application>Microsoft Office PowerPoint</Application>
  <PresentationFormat>‫הצגה על המסך (4:3)</PresentationFormat>
  <Paragraphs>50</Paragraphs>
  <Slides>6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7" baseType="lpstr">
      <vt:lpstr>טרק</vt:lpstr>
      <vt:lpstr>בן עיר שהלך לכרך ובן כרך שהלך לעיר  אילו מפסוקי המגילה חייבים לקרוא?  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קריאת מגילה לא לפי הסדר, בעל פה ובשפות שונות</dc:title>
  <dc:creator>ישראל הערות נוספות</dc:creator>
  <cp:lastModifiedBy>ישראל הערות נוספות</cp:lastModifiedBy>
  <cp:revision>16</cp:revision>
  <dcterms:created xsi:type="dcterms:W3CDTF">2016-05-17T09:54:39Z</dcterms:created>
  <dcterms:modified xsi:type="dcterms:W3CDTF">2016-09-05T13:55:34Z</dcterms:modified>
</cp:coreProperties>
</file>