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324" r:id="rId3"/>
    <p:sldId id="264" r:id="rId4"/>
    <p:sldId id="281" r:id="rId5"/>
    <p:sldId id="256" r:id="rId6"/>
    <p:sldId id="315" r:id="rId7"/>
    <p:sldId id="285" r:id="rId8"/>
    <p:sldId id="319" r:id="rId9"/>
    <p:sldId id="327" r:id="rId10"/>
    <p:sldId id="331" r:id="rId11"/>
    <p:sldId id="328" r:id="rId12"/>
    <p:sldId id="332" r:id="rId13"/>
    <p:sldId id="333" r:id="rId14"/>
    <p:sldId id="329" r:id="rId15"/>
    <p:sldId id="334" r:id="rId16"/>
    <p:sldId id="299" r:id="rId17"/>
    <p:sldId id="320" r:id="rId18"/>
    <p:sldId id="321" r:id="rId19"/>
    <p:sldId id="284" r:id="rId20"/>
    <p:sldId id="337" r:id="rId21"/>
    <p:sldId id="338" r:id="rId22"/>
    <p:sldId id="339" r:id="rId23"/>
    <p:sldId id="261" r:id="rId24"/>
    <p:sldId id="263" r:id="rId25"/>
    <p:sldId id="341" r:id="rId26"/>
    <p:sldId id="322" r:id="rId27"/>
    <p:sldId id="342" r:id="rId28"/>
    <p:sldId id="343" r:id="rId29"/>
    <p:sldId id="345" r:id="rId30"/>
    <p:sldId id="344" r:id="rId31"/>
    <p:sldId id="346" r:id="rId32"/>
    <p:sldId id="323" r:id="rId33"/>
    <p:sldId id="347" r:id="rId34"/>
    <p:sldId id="314" r:id="rId3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139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375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125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774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808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96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999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003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378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997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495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70DE-BD16-4750-902F-8B49506B9704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87E87-4458-408A-BAF6-9760082167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207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&#1512;&#1510;&#1497;&#1501;%20&#1500;&#1502;&#1513;&#1504;&#1492;/&#1505;&#1493;&#1499;&#1492;%20&#1508;&#1512;&#1511;%20&#1489;%20&#1502;&#1513;&#1504;&#1492;%20&#1489;%201.mp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&#1512;&#1510;&#1497;&#1501;%20&#1500;&#1502;&#1513;&#1504;&#1492;/&#1505;&#1493;&#1499;&#1492;%20&#1508;&#1512;&#1511;%20&#1489;%20&#1502;&#1513;&#1504;&#1492;%20&#1489;%201.mp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&#1512;&#1510;&#1497;&#1501;%20&#1500;&#1502;&#1513;&#1504;&#1492;/&#1505;&#1493;&#1499;&#1492;%20&#1508;&#1512;&#1511;%20&#1489;%20&#1502;&#1513;&#1504;&#1492;%20&#1489;%201.mp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3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26.xml"/><Relationship Id="rId5" Type="http://schemas.openxmlformats.org/officeDocument/2006/relationships/slide" Target="slide17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slide" Target="slide8.xml"/><Relationship Id="rId4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296144"/>
          </a:xfrm>
        </p:spPr>
        <p:txBody>
          <a:bodyPr>
            <a:normAutofit/>
          </a:bodyPr>
          <a:lstStyle/>
          <a:p>
            <a: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מסכת מגילה</a:t>
            </a:r>
            <a:endParaRPr lang="he-IL" sz="6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424936" cy="4752528"/>
          </a:xfrm>
        </p:spPr>
        <p:txBody>
          <a:bodyPr>
            <a:normAutofit/>
          </a:bodyPr>
          <a:lstStyle/>
          <a:p>
            <a:pPr algn="just"/>
            <a:r>
              <a:rPr lang="he-IL" b="1" dirty="0" smtClean="0">
                <a:solidFill>
                  <a:schemeClr val="tx1"/>
                </a:solidFill>
              </a:rPr>
              <a:t>מתי קוראים מגילה?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rgbClr val="0070C0"/>
                </a:solidFill>
              </a:rPr>
              <a:t>בפורים קוראים מגילת אסתר</a:t>
            </a:r>
          </a:p>
          <a:p>
            <a:pPr algn="just"/>
            <a:endParaRPr lang="he-IL" b="1" dirty="0">
              <a:solidFill>
                <a:schemeClr val="tx1"/>
              </a:solidFill>
            </a:endParaRPr>
          </a:p>
          <a:p>
            <a:pPr algn="just"/>
            <a:r>
              <a:rPr lang="he-IL" b="1" dirty="0" smtClean="0">
                <a:solidFill>
                  <a:schemeClr val="tx1"/>
                </a:solidFill>
              </a:rPr>
              <a:t>במה עוסקת מסכת מגילה?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rgbClr val="0070C0"/>
                </a:solidFill>
              </a:rPr>
              <a:t>מסכת מגילה עוסקת בהלכות הקשורות לפורים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b="1" dirty="0">
              <a:solidFill>
                <a:schemeClr val="tx1"/>
              </a:solidFill>
            </a:endParaRPr>
          </a:p>
          <a:p>
            <a:pPr algn="just"/>
            <a:r>
              <a:rPr lang="he-IL" b="1" dirty="0" smtClean="0">
                <a:solidFill>
                  <a:schemeClr val="tx1"/>
                </a:solidFill>
              </a:rPr>
              <a:t>איזו מצוה חשובה מקיימים בפורים?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rgbClr val="0070C0"/>
                </a:solidFill>
              </a:rPr>
              <a:t>קריאת מגילת אסתר היא מצוה מרכזית בפורים</a:t>
            </a:r>
          </a:p>
        </p:txBody>
      </p:sp>
    </p:spTree>
    <p:extLst>
      <p:ext uri="{BB962C8B-B14F-4D97-AF65-F5344CB8AC3E}">
        <p14:creationId xmlns:p14="http://schemas.microsoft.com/office/powerpoint/2010/main" val="156073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848872" cy="504056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b="1" dirty="0" err="1" smtClean="0">
                <a:solidFill>
                  <a:schemeClr val="tx1"/>
                </a:solidFill>
              </a:rPr>
              <a:t>סירוגין</a:t>
            </a:r>
            <a:r>
              <a:rPr lang="he-IL" b="1" dirty="0" smtClean="0">
                <a:solidFill>
                  <a:schemeClr val="tx1"/>
                </a:solidFill>
              </a:rPr>
              <a:t> - </a:t>
            </a:r>
            <a:r>
              <a:rPr lang="he-IL" dirty="0" smtClean="0">
                <a:solidFill>
                  <a:schemeClr val="tx1"/>
                </a:solidFill>
              </a:rPr>
              <a:t>קורא את המגילה בהפסקות, קורא פרק א עושה הפסקה וממשיך לקרא פרק ב.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מתנמנם - </a:t>
            </a:r>
            <a:r>
              <a:rPr lang="he-IL" dirty="0" smtClean="0">
                <a:solidFill>
                  <a:schemeClr val="tx1"/>
                </a:solidFill>
              </a:rPr>
              <a:t>קורא את המגילה כשהוא חצי ער חצי ישן.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>
                <a:solidFill>
                  <a:schemeClr val="tx1"/>
                </a:solidFill>
              </a:rPr>
              <a:t>כותבה </a:t>
            </a:r>
            <a:r>
              <a:rPr lang="he-IL" b="1" dirty="0" smtClean="0">
                <a:solidFill>
                  <a:schemeClr val="tx1"/>
                </a:solidFill>
              </a:rPr>
              <a:t>- </a:t>
            </a:r>
            <a:r>
              <a:rPr lang="he-IL" dirty="0" smtClean="0">
                <a:solidFill>
                  <a:schemeClr val="tx1"/>
                </a:solidFill>
              </a:rPr>
              <a:t>כותב את המגילה מתוך מגילה כשרה אחרת, וקורא בקול מתוך המגילה הכשרה שממנה מעתיק.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דורשה - </a:t>
            </a:r>
            <a:r>
              <a:rPr lang="he-IL" dirty="0" smtClean="0">
                <a:solidFill>
                  <a:schemeClr val="tx1"/>
                </a:solidFill>
              </a:rPr>
              <a:t>קורא פסוק ומסביר אותו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מגיהה - </a:t>
            </a:r>
            <a:r>
              <a:rPr lang="he-IL" dirty="0" smtClean="0">
                <a:solidFill>
                  <a:schemeClr val="tx1"/>
                </a:solidFill>
              </a:rPr>
              <a:t>קורא את המגילה כדי לבדוק שאין בה טעויות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67544" y="188640"/>
            <a:ext cx="8280920" cy="12636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ב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הסבר מושגים ב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רישא:</a:t>
            </a:r>
            <a:endParaRPr lang="he-IL" dirty="0"/>
          </a:p>
        </p:txBody>
      </p:sp>
      <p:sp>
        <p:nvSpPr>
          <p:cNvPr id="4" name="אליפסה 3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450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119659"/>
          </a:xfrm>
        </p:spPr>
        <p:txBody>
          <a:bodyPr>
            <a:normAutofit fontScale="90000"/>
          </a:bodyPr>
          <a:lstStyle/>
          <a:p>
            <a:r>
              <a:rPr lang="he-IL" sz="4800" b="1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ב</a:t>
            </a:r>
            <a:r>
              <a:rPr lang="he-IL" dirty="0"/>
              <a:t/>
            </a:r>
            <a:br>
              <a:rPr lang="he-IL" dirty="0"/>
            </a:b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רישא:</a:t>
            </a:r>
            <a:r>
              <a:rPr lang="he-IL" dirty="0" smtClean="0">
                <a:latin typeface="David" pitchFamily="34" charset="-79"/>
              </a:rPr>
              <a:t> מהי הדרך בה מותר לקרא מגילה?</a:t>
            </a:r>
            <a:endParaRPr lang="he-IL" dirty="0"/>
          </a:p>
        </p:txBody>
      </p:sp>
      <p:sp>
        <p:nvSpPr>
          <p:cNvPr id="11" name="אליפסה 10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4630968" y="1556792"/>
            <a:ext cx="3888432" cy="792088"/>
          </a:xfrm>
          <a:prstGeom prst="round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b="1" dirty="0" smtClean="0">
                <a:solidFill>
                  <a:schemeClr val="tx1"/>
                </a:solidFill>
              </a:rPr>
              <a:t>לא יצא</a:t>
            </a:r>
            <a:endParaRPr lang="he-IL" sz="3000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238480" y="1569166"/>
            <a:ext cx="3888432" cy="792088"/>
          </a:xfrm>
          <a:prstGeom prst="round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b="1" smtClean="0">
                <a:solidFill>
                  <a:schemeClr val="tx1"/>
                </a:solidFill>
              </a:rPr>
              <a:t>יצא</a:t>
            </a:r>
            <a:endParaRPr lang="he-IL" sz="3000" b="1" dirty="0">
              <a:solidFill>
                <a:schemeClr val="tx1"/>
              </a:solidFill>
            </a:endParaRPr>
          </a:p>
        </p:txBody>
      </p:sp>
      <p:sp>
        <p:nvSpPr>
          <p:cNvPr id="22" name="מלבן מעוגל 21"/>
          <p:cNvSpPr/>
          <p:nvPr/>
        </p:nvSpPr>
        <p:spPr>
          <a:xfrm>
            <a:off x="251520" y="2433262"/>
            <a:ext cx="3888432" cy="257991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4649990" y="2433262"/>
            <a:ext cx="3888432" cy="257991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7353918" y="5979023"/>
            <a:ext cx="1553004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he-IL" sz="4000" b="1" dirty="0" err="1">
                <a:latin typeface="David" pitchFamily="34" charset="-79"/>
                <a:cs typeface="David" pitchFamily="34" charset="-79"/>
              </a:rPr>
              <a:t>סֵרוּגִין</a:t>
            </a:r>
            <a:endParaRPr lang="he-IL" sz="4000" b="1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5206712" y="5224568"/>
            <a:ext cx="19678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b="1" dirty="0">
                <a:latin typeface="David" pitchFamily="34" charset="-79"/>
                <a:cs typeface="David" pitchFamily="34" charset="-79"/>
              </a:rPr>
              <a:t>וּמִתְנַמְנֵם</a:t>
            </a:r>
            <a:endParaRPr lang="he-IL" sz="4000" dirty="0"/>
          </a:p>
        </p:txBody>
      </p:sp>
      <p:sp>
        <p:nvSpPr>
          <p:cNvPr id="17" name="מלבן 16"/>
          <p:cNvSpPr/>
          <p:nvPr/>
        </p:nvSpPr>
        <p:spPr>
          <a:xfrm>
            <a:off x="6952151" y="5217006"/>
            <a:ext cx="1954771" cy="707886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he-IL" sz="4000" b="1" dirty="0">
                <a:latin typeface="David" pitchFamily="34" charset="-79"/>
                <a:cs typeface="David" pitchFamily="34" charset="-79"/>
              </a:rPr>
              <a:t>וּמַגִּיהָהּ</a:t>
            </a:r>
            <a:endParaRPr lang="he-IL" sz="4000" b="1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770039" y="5979023"/>
            <a:ext cx="14045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>
                <a:latin typeface="David" pitchFamily="34" charset="-79"/>
                <a:cs typeface="David" pitchFamily="34" charset="-79"/>
              </a:rPr>
              <a:t>כוֹתְבָהּ</a:t>
            </a:r>
            <a:endParaRPr lang="he-IL" sz="4000" dirty="0"/>
          </a:p>
        </p:txBody>
      </p:sp>
      <p:sp>
        <p:nvSpPr>
          <p:cNvPr id="6" name="מלבן 5"/>
          <p:cNvSpPr/>
          <p:nvPr/>
        </p:nvSpPr>
        <p:spPr>
          <a:xfrm>
            <a:off x="3856525" y="5229200"/>
            <a:ext cx="14606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 smtClean="0">
                <a:latin typeface="David" pitchFamily="34" charset="-79"/>
                <a:cs typeface="David" pitchFamily="34" charset="-79"/>
              </a:rPr>
              <a:t>דּוֹרְשָׁהּ</a:t>
            </a:r>
            <a:endParaRPr lang="he-IL" sz="4000" dirty="0"/>
          </a:p>
        </p:txBody>
      </p:sp>
      <p:sp>
        <p:nvSpPr>
          <p:cNvPr id="18" name="מלבן 17"/>
          <p:cNvSpPr/>
          <p:nvPr/>
        </p:nvSpPr>
        <p:spPr>
          <a:xfrm>
            <a:off x="3851920" y="5229200"/>
            <a:ext cx="14606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 smtClean="0">
                <a:latin typeface="David" pitchFamily="34" charset="-79"/>
                <a:cs typeface="David" pitchFamily="34" charset="-79"/>
              </a:rPr>
              <a:t>דּוֹרְשָׁהּ</a:t>
            </a:r>
            <a:endParaRPr lang="he-IL" sz="4000" dirty="0"/>
          </a:p>
        </p:txBody>
      </p:sp>
      <p:sp>
        <p:nvSpPr>
          <p:cNvPr id="20" name="מלבן 19"/>
          <p:cNvSpPr/>
          <p:nvPr/>
        </p:nvSpPr>
        <p:spPr>
          <a:xfrm>
            <a:off x="6948264" y="5229200"/>
            <a:ext cx="1954771" cy="707886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he-IL" sz="4000" b="1" dirty="0">
                <a:latin typeface="David" pitchFamily="34" charset="-79"/>
                <a:cs typeface="David" pitchFamily="34" charset="-79"/>
              </a:rPr>
              <a:t>וּמַגִּיהָהּ</a:t>
            </a:r>
            <a:endParaRPr lang="he-IL" sz="4000" b="1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5759736" y="5961474"/>
            <a:ext cx="14045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>
                <a:latin typeface="David" pitchFamily="34" charset="-79"/>
                <a:cs typeface="David" pitchFamily="34" charset="-79"/>
              </a:rPr>
              <a:t>כוֹתְבָהּ</a:t>
            </a:r>
            <a:endParaRPr lang="he-IL" sz="4000" dirty="0"/>
          </a:p>
        </p:txBody>
      </p:sp>
      <p:sp>
        <p:nvSpPr>
          <p:cNvPr id="19" name="הסבר מלבני 18"/>
          <p:cNvSpPr/>
          <p:nvPr/>
        </p:nvSpPr>
        <p:spPr>
          <a:xfrm>
            <a:off x="5845232" y="5349570"/>
            <a:ext cx="2723264" cy="1319790"/>
          </a:xfrm>
          <a:prstGeom prst="wedgeRectCallout">
            <a:avLst>
              <a:gd name="adj1" fmla="val -14525"/>
              <a:gd name="adj2" fmla="val -793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rgbClr val="FF0066"/>
                </a:solidFill>
                <a:latin typeface="Guttman Yad-Brush" pitchFamily="2" charset="-79"/>
                <a:cs typeface="Guttman Yad-Brush" pitchFamily="2" charset="-79"/>
              </a:rPr>
              <a:t>לא יצא </a:t>
            </a:r>
          </a:p>
          <a:p>
            <a:pPr algn="ctr"/>
            <a:r>
              <a:rPr lang="he-IL" b="1" dirty="0">
                <a:solidFill>
                  <a:srgbClr val="FFFF00"/>
                </a:solidFill>
                <a:latin typeface="Guttman Yad-Brush" pitchFamily="2" charset="-79"/>
                <a:cs typeface="Guttman Yad-Brush" pitchFamily="2" charset="-79"/>
              </a:rPr>
              <a:t>אם לא  התכוון </a:t>
            </a:r>
            <a:r>
              <a:rPr lang="he-IL" dirty="0">
                <a:solidFill>
                  <a:srgbClr val="FF0066"/>
                </a:solidFill>
                <a:latin typeface="Guttman Yad-Brush" pitchFamily="2" charset="-79"/>
                <a:cs typeface="Guttman Yad-Brush" pitchFamily="2" charset="-79"/>
              </a:rPr>
              <a:t>לקיים מצות קריאת </a:t>
            </a:r>
            <a:r>
              <a:rPr lang="he-IL" dirty="0" smtClean="0">
                <a:solidFill>
                  <a:srgbClr val="FF0066"/>
                </a:solidFill>
                <a:latin typeface="Guttman Yad-Brush" pitchFamily="2" charset="-79"/>
                <a:cs typeface="Guttman Yad-Brush" pitchFamily="2" charset="-79"/>
              </a:rPr>
              <a:t>מגילה</a:t>
            </a:r>
            <a:endParaRPr lang="he-IL" dirty="0">
              <a:solidFill>
                <a:srgbClr val="FF0066"/>
              </a:solidFill>
              <a:latin typeface="Guttman Yad-Brush" pitchFamily="2" charset="-79"/>
              <a:cs typeface="Guttman Yad-Brush" pitchFamily="2" charset="-79"/>
            </a:endParaRPr>
          </a:p>
        </p:txBody>
      </p:sp>
      <p:sp>
        <p:nvSpPr>
          <p:cNvPr id="24" name="הסבר מלבני 23"/>
          <p:cNvSpPr/>
          <p:nvPr/>
        </p:nvSpPr>
        <p:spPr>
          <a:xfrm>
            <a:off x="683568" y="5379097"/>
            <a:ext cx="2723264" cy="1319790"/>
          </a:xfrm>
          <a:prstGeom prst="wedgeRectCallout">
            <a:avLst>
              <a:gd name="adj1" fmla="val -14525"/>
              <a:gd name="adj2" fmla="val -793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rgbClr val="FF0066"/>
                </a:solidFill>
                <a:latin typeface="Guttman Yad-Brush" pitchFamily="2" charset="-79"/>
                <a:cs typeface="Guttman Yad-Brush" pitchFamily="2" charset="-79"/>
              </a:rPr>
              <a:t>יצא רק </a:t>
            </a:r>
            <a:r>
              <a:rPr lang="he-IL" b="1" dirty="0">
                <a:solidFill>
                  <a:srgbClr val="FFFF00"/>
                </a:solidFill>
                <a:latin typeface="Guttman Yad-Brush" pitchFamily="2" charset="-79"/>
                <a:cs typeface="Guttman Yad-Brush" pitchFamily="2" charset="-79"/>
              </a:rPr>
              <a:t>אם התכוון </a:t>
            </a:r>
            <a:r>
              <a:rPr lang="he-IL" dirty="0">
                <a:solidFill>
                  <a:srgbClr val="FF0066"/>
                </a:solidFill>
                <a:latin typeface="Guttman Yad-Brush" pitchFamily="2" charset="-79"/>
                <a:cs typeface="Guttman Yad-Brush" pitchFamily="2" charset="-79"/>
              </a:rPr>
              <a:t>לקיים מצות קריאת מגילה</a:t>
            </a:r>
          </a:p>
        </p:txBody>
      </p:sp>
      <p:sp>
        <p:nvSpPr>
          <p:cNvPr id="4" name="אליפסה 3"/>
          <p:cNvSpPr/>
          <p:nvPr/>
        </p:nvSpPr>
        <p:spPr>
          <a:xfrm>
            <a:off x="467544" y="3212976"/>
            <a:ext cx="3659368" cy="180020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560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20231E-7 L -0.6349 -0.154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53" y="-77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09249E-7 L -0.16198 -0.1879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-94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5087E-6 L -0.52344 -0.407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81" y="-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09249E-7 L -0.33229 -0.2612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15" y="-130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8.09249E-7 L 0.21163 -0.2719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35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13873E-6 L -0.53073 -0.5172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45" y="-25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13873E-6 L -0.33385 -0.3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01" y="-180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21387E-6 L -0.00191 -0.4517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225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7" grpId="0"/>
      <p:bldP spid="5" grpId="0"/>
      <p:bldP spid="6" grpId="0"/>
      <p:bldP spid="18" grpId="0"/>
      <p:bldP spid="20" grpId="0"/>
      <p:bldP spid="23" grpId="0"/>
      <p:bldP spid="19" grpId="0" animBg="1"/>
      <p:bldP spid="24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848872" cy="5040560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סם - </a:t>
            </a:r>
            <a:r>
              <a:rPr lang="he-IL" dirty="0" smtClean="0">
                <a:solidFill>
                  <a:schemeClr val="tx1"/>
                </a:solidFill>
              </a:rPr>
              <a:t>צבע עשוי מאדמה בצבע כתום.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err="1" smtClean="0">
                <a:solidFill>
                  <a:schemeClr val="tx1"/>
                </a:solidFill>
              </a:rPr>
              <a:t>סיקרא</a:t>
            </a:r>
            <a:r>
              <a:rPr lang="he-IL" b="1" dirty="0" smtClean="0">
                <a:solidFill>
                  <a:schemeClr val="tx1"/>
                </a:solidFill>
              </a:rPr>
              <a:t> - </a:t>
            </a:r>
            <a:r>
              <a:rPr lang="he-IL" dirty="0" smtClean="0">
                <a:solidFill>
                  <a:schemeClr val="tx1"/>
                </a:solidFill>
              </a:rPr>
              <a:t>סוג של צבע אדום.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err="1" smtClean="0">
                <a:solidFill>
                  <a:schemeClr val="tx1"/>
                </a:solidFill>
              </a:rPr>
              <a:t>קומוס</a:t>
            </a:r>
            <a:r>
              <a:rPr lang="he-IL" b="1" dirty="0" smtClean="0">
                <a:solidFill>
                  <a:schemeClr val="tx1"/>
                </a:solidFill>
              </a:rPr>
              <a:t> - </a:t>
            </a:r>
            <a:r>
              <a:rPr lang="he-IL" dirty="0" smtClean="0">
                <a:solidFill>
                  <a:schemeClr val="tx1"/>
                </a:solidFill>
              </a:rPr>
              <a:t>צבע שקוף של שרף (= חומר שנוטף מעץ).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err="1" smtClean="0">
                <a:solidFill>
                  <a:schemeClr val="tx1"/>
                </a:solidFill>
              </a:rPr>
              <a:t>קנקנתום</a:t>
            </a:r>
            <a:r>
              <a:rPr lang="he-IL" b="1" dirty="0" smtClean="0">
                <a:solidFill>
                  <a:schemeClr val="tx1"/>
                </a:solidFill>
              </a:rPr>
              <a:t> - </a:t>
            </a:r>
            <a:r>
              <a:rPr lang="he-IL" dirty="0" smtClean="0">
                <a:solidFill>
                  <a:schemeClr val="tx1"/>
                </a:solidFill>
              </a:rPr>
              <a:t>צבע המורכב ממים ונחושת (סוג של חלודה)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>
                <a:solidFill>
                  <a:schemeClr val="tx1"/>
                </a:solidFill>
              </a:rPr>
              <a:t>נייר </a:t>
            </a:r>
            <a:r>
              <a:rPr lang="he-IL" b="1" dirty="0" smtClean="0">
                <a:solidFill>
                  <a:schemeClr val="tx1"/>
                </a:solidFill>
              </a:rPr>
              <a:t>- </a:t>
            </a:r>
            <a:r>
              <a:rPr lang="he-IL" dirty="0" smtClean="0">
                <a:solidFill>
                  <a:schemeClr val="tx1"/>
                </a:solidFill>
              </a:rPr>
              <a:t>נייר העשוי מעשבים</a:t>
            </a:r>
            <a:endParaRPr lang="he-IL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err="1" smtClean="0">
                <a:solidFill>
                  <a:schemeClr val="tx1"/>
                </a:solidFill>
              </a:rPr>
              <a:t>דפתרא</a:t>
            </a:r>
            <a:r>
              <a:rPr lang="he-IL" b="1" dirty="0" smtClean="0">
                <a:solidFill>
                  <a:schemeClr val="tx1"/>
                </a:solidFill>
              </a:rPr>
              <a:t> - </a:t>
            </a:r>
            <a:r>
              <a:rPr lang="he-IL" dirty="0" smtClean="0">
                <a:solidFill>
                  <a:schemeClr val="tx1"/>
                </a:solidFill>
              </a:rPr>
              <a:t>עור לא מעובד ולא ראוי לקלף</a:t>
            </a:r>
          </a:p>
          <a:p>
            <a:pPr algn="just"/>
            <a:r>
              <a:rPr lang="he-IL" b="1" dirty="0" smtClean="0">
                <a:solidFill>
                  <a:schemeClr val="tx1"/>
                </a:solidFill>
              </a:rPr>
              <a:t>כל החומרים האלה אינם כשרים כיון שהם נמחקים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67544" y="188640"/>
            <a:ext cx="8280920" cy="12636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ב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הסבר </a:t>
            </a:r>
            <a:r>
              <a:rPr lang="he-IL" smtClean="0"/>
              <a:t>מושגים ב</a:t>
            </a:r>
            <a:r>
              <a:rPr lang="he-IL" b="1" smtClean="0">
                <a:solidFill>
                  <a:srgbClr val="00B050"/>
                </a:solidFill>
                <a:latin typeface="David" pitchFamily="34" charset="-79"/>
              </a:rPr>
              <a:t>סיפא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:</a:t>
            </a:r>
            <a:endParaRPr lang="he-IL" dirty="0"/>
          </a:p>
        </p:txBody>
      </p:sp>
      <p:sp>
        <p:nvSpPr>
          <p:cNvPr id="4" name="אליפסה 3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419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848872" cy="504056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אשורית - </a:t>
            </a:r>
            <a:r>
              <a:rPr lang="he-IL" dirty="0" smtClean="0">
                <a:solidFill>
                  <a:schemeClr val="tx1"/>
                </a:solidFill>
              </a:rPr>
              <a:t>לשון עברית, שפת הקודש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ספר - </a:t>
            </a:r>
            <a:r>
              <a:rPr lang="he-IL" dirty="0" smtClean="0">
                <a:solidFill>
                  <a:schemeClr val="tx1"/>
                </a:solidFill>
              </a:rPr>
              <a:t>קלף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דיו - </a:t>
            </a:r>
            <a:r>
              <a:rPr lang="he-IL" dirty="0" smtClean="0">
                <a:solidFill>
                  <a:schemeClr val="tx1"/>
                </a:solidFill>
              </a:rPr>
              <a:t>דיו כשר</a:t>
            </a:r>
          </a:p>
          <a:p>
            <a:pPr algn="just"/>
            <a:r>
              <a:rPr lang="he-IL" b="1" dirty="0" smtClean="0">
                <a:solidFill>
                  <a:schemeClr val="tx1"/>
                </a:solidFill>
              </a:rPr>
              <a:t>רק בדרך זו ניתן לכתוב מגילה כשרה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67544" y="188640"/>
            <a:ext cx="8280920" cy="12636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ב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הסבר מושגים ב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סיפא:</a:t>
            </a:r>
            <a:endParaRPr lang="he-IL" dirty="0"/>
          </a:p>
        </p:txBody>
      </p:sp>
      <p:sp>
        <p:nvSpPr>
          <p:cNvPr id="4" name="אליפסה 3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528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הסבר מלבני 17"/>
          <p:cNvSpPr/>
          <p:nvPr/>
        </p:nvSpPr>
        <p:spPr>
          <a:xfrm>
            <a:off x="452585" y="5319128"/>
            <a:ext cx="2723264" cy="1319790"/>
          </a:xfrm>
          <a:prstGeom prst="wedgeRectCallout">
            <a:avLst>
              <a:gd name="adj1" fmla="val -14525"/>
              <a:gd name="adj2" fmla="val -793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FF0066"/>
                </a:solidFill>
                <a:latin typeface="Guttman Yad-Brush" pitchFamily="2" charset="-79"/>
                <a:cs typeface="Guttman Yad-Brush" pitchFamily="2" charset="-79"/>
              </a:rPr>
              <a:t>המשותף לכולם שהכתב יכול להימחק, ולכן זה פסול</a:t>
            </a:r>
            <a:endParaRPr lang="he-IL" dirty="0">
              <a:solidFill>
                <a:srgbClr val="FF0066"/>
              </a:solidFill>
              <a:latin typeface="Guttman Yad-Brush" pitchFamily="2" charset="-79"/>
              <a:cs typeface="Guttman Yad-Brush" pitchFamily="2" charset="-79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119659"/>
          </a:xfrm>
        </p:spPr>
        <p:txBody>
          <a:bodyPr>
            <a:normAutofit fontScale="90000"/>
          </a:bodyPr>
          <a:lstStyle/>
          <a:p>
            <a:r>
              <a:rPr lang="he-IL" sz="4800" b="1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ב</a:t>
            </a:r>
            <a:r>
              <a:rPr lang="he-IL" dirty="0"/>
              <a:t/>
            </a:r>
            <a:br>
              <a:rPr lang="he-IL" dirty="0"/>
            </a:b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סיפא</a:t>
            </a:r>
            <a:r>
              <a:rPr lang="he-IL" b="1" dirty="0">
                <a:solidFill>
                  <a:srgbClr val="00B050"/>
                </a:solidFill>
                <a:latin typeface="David" pitchFamily="34" charset="-79"/>
              </a:rPr>
              <a:t>:</a:t>
            </a:r>
            <a:r>
              <a:rPr lang="he-IL" dirty="0" smtClean="0">
                <a:latin typeface="David" pitchFamily="34" charset="-79"/>
              </a:rPr>
              <a:t> איזו מגילה כשרה?</a:t>
            </a:r>
            <a:endParaRPr lang="he-IL" dirty="0"/>
          </a:p>
        </p:txBody>
      </p:sp>
      <p:sp>
        <p:nvSpPr>
          <p:cNvPr id="10" name="מלבן מעוגל 9"/>
          <p:cNvSpPr/>
          <p:nvPr/>
        </p:nvSpPr>
        <p:spPr>
          <a:xfrm>
            <a:off x="4630968" y="1556792"/>
            <a:ext cx="3888432" cy="792088"/>
          </a:xfrm>
          <a:prstGeom prst="round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b="1" dirty="0" smtClean="0">
                <a:solidFill>
                  <a:schemeClr val="tx1"/>
                </a:solidFill>
              </a:rPr>
              <a:t>יצא - מגילה כשרה</a:t>
            </a:r>
            <a:endParaRPr lang="he-IL" sz="3000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238480" y="1569166"/>
            <a:ext cx="3888432" cy="792088"/>
          </a:xfrm>
          <a:prstGeom prst="round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b="1" dirty="0" smtClean="0">
                <a:solidFill>
                  <a:schemeClr val="tx1"/>
                </a:solidFill>
              </a:rPr>
              <a:t>לא יצא - מגילה פסולה</a:t>
            </a:r>
            <a:endParaRPr lang="he-IL" sz="3000" b="1" dirty="0">
              <a:solidFill>
                <a:schemeClr val="tx1"/>
              </a:solidFill>
            </a:endParaRPr>
          </a:p>
        </p:txBody>
      </p:sp>
      <p:sp>
        <p:nvSpPr>
          <p:cNvPr id="22" name="מלבן מעוגל 21"/>
          <p:cNvSpPr/>
          <p:nvPr/>
        </p:nvSpPr>
        <p:spPr>
          <a:xfrm>
            <a:off x="251520" y="2433262"/>
            <a:ext cx="3888432" cy="257991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4649990" y="2433262"/>
            <a:ext cx="3888432" cy="257991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7353918" y="5979023"/>
            <a:ext cx="1165482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he-IL" sz="4000" b="1" dirty="0" smtClean="0">
                <a:latin typeface="David" pitchFamily="34" charset="-79"/>
                <a:cs typeface="David" pitchFamily="34" charset="-79"/>
              </a:rPr>
              <a:t>סַם</a:t>
            </a:r>
          </a:p>
        </p:txBody>
      </p:sp>
      <p:sp>
        <p:nvSpPr>
          <p:cNvPr id="16" name="מלבן 15"/>
          <p:cNvSpPr/>
          <p:nvPr/>
        </p:nvSpPr>
        <p:spPr>
          <a:xfrm>
            <a:off x="5508104" y="5224568"/>
            <a:ext cx="14571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b="1" dirty="0" err="1" smtClean="0">
                <a:latin typeface="David" pitchFamily="34" charset="-79"/>
                <a:cs typeface="David" pitchFamily="34" charset="-79"/>
              </a:rPr>
              <a:t>סִקְרָא</a:t>
            </a:r>
            <a:endParaRPr lang="he-IL" sz="4000" dirty="0"/>
          </a:p>
        </p:txBody>
      </p:sp>
      <p:sp>
        <p:nvSpPr>
          <p:cNvPr id="17" name="מלבן 16"/>
          <p:cNvSpPr/>
          <p:nvPr/>
        </p:nvSpPr>
        <p:spPr>
          <a:xfrm>
            <a:off x="6952151" y="5217006"/>
            <a:ext cx="1954771" cy="707886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he-IL" sz="4000" b="1" dirty="0" err="1" smtClean="0">
                <a:latin typeface="David" pitchFamily="34" charset="-79"/>
                <a:cs typeface="David" pitchFamily="34" charset="-79"/>
              </a:rPr>
              <a:t>הַדִּפְתְּרָא</a:t>
            </a:r>
            <a:endParaRPr lang="he-IL" sz="4000" b="1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298756" y="5979023"/>
            <a:ext cx="18758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 err="1">
                <a:latin typeface="David" pitchFamily="34" charset="-79"/>
                <a:cs typeface="David" pitchFamily="34" charset="-79"/>
              </a:rPr>
              <a:t>וּבְקוֹמוֹס</a:t>
            </a:r>
            <a:r>
              <a:rPr lang="he-IL" sz="4000" b="1" dirty="0">
                <a:latin typeface="David" pitchFamily="34" charset="-79"/>
                <a:cs typeface="David" pitchFamily="34" charset="-79"/>
              </a:rPr>
              <a:t> </a:t>
            </a:r>
            <a:endParaRPr lang="he-IL" sz="4000" dirty="0"/>
          </a:p>
        </p:txBody>
      </p:sp>
      <p:sp>
        <p:nvSpPr>
          <p:cNvPr id="6" name="מלבן 5"/>
          <p:cNvSpPr/>
          <p:nvPr/>
        </p:nvSpPr>
        <p:spPr>
          <a:xfrm>
            <a:off x="3175849" y="5261332"/>
            <a:ext cx="22573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 err="1">
                <a:latin typeface="David" pitchFamily="34" charset="-79"/>
                <a:cs typeface="David" pitchFamily="34" charset="-79"/>
              </a:rPr>
              <a:t>וּבְקַנְקַנְתּוֹם</a:t>
            </a:r>
            <a:endParaRPr lang="he-IL" sz="4000" dirty="0"/>
          </a:p>
        </p:txBody>
      </p:sp>
      <p:sp>
        <p:nvSpPr>
          <p:cNvPr id="7" name="מלבן 6"/>
          <p:cNvSpPr/>
          <p:nvPr/>
        </p:nvSpPr>
        <p:spPr>
          <a:xfrm>
            <a:off x="3447897" y="5979023"/>
            <a:ext cx="1758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>
                <a:latin typeface="David" pitchFamily="34" charset="-79"/>
                <a:cs typeface="David" pitchFamily="34" charset="-79"/>
              </a:rPr>
              <a:t>עַל הַנְּיָר </a:t>
            </a:r>
            <a:endParaRPr lang="he-IL" sz="4000" dirty="0"/>
          </a:p>
        </p:txBody>
      </p:sp>
      <p:sp>
        <p:nvSpPr>
          <p:cNvPr id="8" name="מלבן 7"/>
          <p:cNvSpPr/>
          <p:nvPr/>
        </p:nvSpPr>
        <p:spPr>
          <a:xfrm>
            <a:off x="1157045" y="5271137"/>
            <a:ext cx="18726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0"/>
              </a:spcBef>
            </a:pPr>
            <a:r>
              <a:rPr lang="he-IL" sz="4000" b="1" dirty="0" smtClean="0">
                <a:latin typeface="David" pitchFamily="34" charset="-79"/>
                <a:cs typeface="David" pitchFamily="34" charset="-79"/>
              </a:rPr>
              <a:t>עַל הַסֵּפֶר</a:t>
            </a:r>
            <a:endParaRPr lang="he-IL" sz="40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0" y="5969218"/>
            <a:ext cx="16738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0"/>
              </a:spcBef>
            </a:pPr>
            <a:r>
              <a:rPr lang="he-IL" sz="4000" b="1" dirty="0" smtClean="0">
                <a:latin typeface="David" pitchFamily="34" charset="-79"/>
                <a:cs typeface="David" pitchFamily="34" charset="-79"/>
              </a:rPr>
              <a:t>אַשּׁוּרִית</a:t>
            </a:r>
            <a:endParaRPr lang="he-IL" sz="40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5" name="מלבן 24"/>
          <p:cNvSpPr/>
          <p:nvPr/>
        </p:nvSpPr>
        <p:spPr>
          <a:xfrm>
            <a:off x="1925153" y="5959048"/>
            <a:ext cx="9781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0"/>
              </a:spcBef>
            </a:pPr>
            <a:r>
              <a:rPr lang="he-IL" sz="4000" b="1" dirty="0" smtClean="0">
                <a:latin typeface="David" pitchFamily="34" charset="-79"/>
                <a:cs typeface="David" pitchFamily="34" charset="-79"/>
              </a:rPr>
              <a:t>בִדְיוֹ</a:t>
            </a:r>
            <a:endParaRPr lang="he-IL" sz="40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9" name="אליפסה 18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1012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20231E-7 L -0.74514 -0.290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57" y="-145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-0.02104 L -0.31597 -0.344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78" y="-16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46821E-6 L -0.13611 -0.19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6" y="-9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51445E-7 L 0.49948 -0.288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65" y="-144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5 -0.02451 L -0.50173 -0.5382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08" y="-256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13873E-6 L -0.33159 -0.3810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80" y="-190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13873E-6 L -0.31979 -0.4753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90" y="-23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45 -0.03145 L 0.47222 -0.3047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30" y="-13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5549E-6 L 0.63681 -0.4843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40" y="-24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" grpId="0"/>
      <p:bldP spid="16" grpId="0"/>
      <p:bldP spid="17" grpId="0"/>
      <p:bldP spid="5" grpId="0"/>
      <p:bldP spid="6" grpId="0"/>
      <p:bldP spid="7" grpId="0"/>
      <p:bldP spid="8" grpId="0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552" y="1008112"/>
            <a:ext cx="7848872" cy="6021288"/>
          </a:xfrm>
        </p:spPr>
        <p:txBody>
          <a:bodyPr>
            <a:normAutofit fontScale="92500" lnSpcReduction="20000"/>
          </a:bodyPr>
          <a:lstStyle/>
          <a:p>
            <a:r>
              <a:rPr lang="he-IL" sz="2800" dirty="0" smtClean="0">
                <a:solidFill>
                  <a:schemeClr val="tx1"/>
                </a:solidFill>
              </a:rPr>
              <a:t>יש שני זמנים בהם חל פורים, ובהם קוראים מגילה:</a:t>
            </a:r>
          </a:p>
          <a:p>
            <a:r>
              <a:rPr lang="he-IL" b="1" dirty="0">
                <a:solidFill>
                  <a:schemeClr val="tx1"/>
                </a:solidFill>
              </a:rPr>
              <a:t>י"ד באדר = פורים</a:t>
            </a:r>
          </a:p>
          <a:p>
            <a:r>
              <a:rPr lang="he-IL" b="1" dirty="0">
                <a:solidFill>
                  <a:schemeClr val="tx1"/>
                </a:solidFill>
              </a:rPr>
              <a:t>ט"ו באדר = שושן </a:t>
            </a:r>
            <a:r>
              <a:rPr lang="he-IL" b="1" dirty="0" smtClean="0">
                <a:solidFill>
                  <a:schemeClr val="tx1"/>
                </a:solidFill>
              </a:rPr>
              <a:t>פורים</a:t>
            </a:r>
          </a:p>
          <a:p>
            <a:endParaRPr lang="he-IL" sz="1900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מי קורא מגילה ב-י"ד באדר?</a:t>
            </a:r>
          </a:p>
          <a:p>
            <a:pPr algn="just"/>
            <a:r>
              <a:rPr lang="he-IL" b="1" dirty="0" smtClean="0">
                <a:solidFill>
                  <a:srgbClr val="002060"/>
                </a:solidFill>
              </a:rPr>
              <a:t>	כל האנשים שגרים בערים (עיר ברבים) </a:t>
            </a:r>
          </a:p>
          <a:p>
            <a:pPr algn="just"/>
            <a:r>
              <a:rPr lang="he-IL" b="1" dirty="0" smtClean="0">
                <a:solidFill>
                  <a:srgbClr val="002060"/>
                </a:solidFill>
              </a:rPr>
              <a:t>	</a:t>
            </a:r>
            <a:r>
              <a:rPr lang="he-IL" b="1" u="sng" dirty="0" smtClean="0">
                <a:solidFill>
                  <a:srgbClr val="002060"/>
                </a:solidFill>
              </a:rPr>
              <a:t>שלא היו </a:t>
            </a:r>
            <a:r>
              <a:rPr lang="he-IL" b="1" dirty="0" smtClean="0">
                <a:solidFill>
                  <a:srgbClr val="002060"/>
                </a:solidFill>
              </a:rPr>
              <a:t>מוקפות בחומה. </a:t>
            </a:r>
            <a:r>
              <a:rPr lang="he-IL" dirty="0" smtClean="0">
                <a:solidFill>
                  <a:schemeClr val="tx1"/>
                </a:solidFill>
              </a:rPr>
              <a:t>במשנה נקרא </a:t>
            </a:r>
            <a:r>
              <a:rPr lang="he-IL" b="1" dirty="0" smtClean="0">
                <a:solidFill>
                  <a:srgbClr val="FF0066"/>
                </a:solidFill>
              </a:rPr>
              <a:t>עיר</a:t>
            </a:r>
            <a:endParaRPr lang="he-IL" dirty="0" smtClean="0">
              <a:solidFill>
                <a:srgbClr val="FF0066"/>
              </a:solidFill>
            </a:endParaRPr>
          </a:p>
          <a:p>
            <a:pPr marL="1371600" lvl="2" indent="-457200" algn="just">
              <a:buFont typeface="Arial" pitchFamily="34" charset="0"/>
              <a:buChar char="•"/>
            </a:pPr>
            <a:endParaRPr lang="he-IL" sz="1700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מי </a:t>
            </a:r>
            <a:r>
              <a:rPr lang="he-IL" dirty="0" smtClean="0">
                <a:solidFill>
                  <a:schemeClr val="tx1"/>
                </a:solidFill>
              </a:rPr>
              <a:t>קורא מגילה ב-ט"ו </a:t>
            </a:r>
            <a:r>
              <a:rPr lang="he-IL" dirty="0">
                <a:solidFill>
                  <a:schemeClr val="tx1"/>
                </a:solidFill>
              </a:rPr>
              <a:t>באדר?</a:t>
            </a:r>
          </a:p>
          <a:p>
            <a:pPr algn="just"/>
            <a:r>
              <a:rPr lang="he-IL" b="1" dirty="0">
                <a:solidFill>
                  <a:srgbClr val="002060"/>
                </a:solidFill>
              </a:rPr>
              <a:t>	</a:t>
            </a:r>
            <a:r>
              <a:rPr lang="he-IL" b="1" dirty="0" smtClean="0">
                <a:solidFill>
                  <a:srgbClr val="002060"/>
                </a:solidFill>
              </a:rPr>
              <a:t>כל </a:t>
            </a:r>
            <a:r>
              <a:rPr lang="he-IL" b="1" dirty="0">
                <a:solidFill>
                  <a:srgbClr val="002060"/>
                </a:solidFill>
              </a:rPr>
              <a:t>האנשים שגרים בערים (עיר ברבים) </a:t>
            </a:r>
            <a:endParaRPr lang="he-IL" b="1" dirty="0" smtClean="0">
              <a:solidFill>
                <a:srgbClr val="002060"/>
              </a:solidFill>
            </a:endParaRPr>
          </a:p>
          <a:p>
            <a:pPr algn="just"/>
            <a:r>
              <a:rPr lang="he-IL" b="1" dirty="0">
                <a:solidFill>
                  <a:srgbClr val="002060"/>
                </a:solidFill>
              </a:rPr>
              <a:t>	</a:t>
            </a:r>
            <a:r>
              <a:rPr lang="he-IL" b="1" u="sng" dirty="0" smtClean="0">
                <a:solidFill>
                  <a:srgbClr val="002060"/>
                </a:solidFill>
              </a:rPr>
              <a:t>שהיו</a:t>
            </a:r>
            <a:r>
              <a:rPr lang="he-IL" b="1" dirty="0" smtClean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002060"/>
                </a:solidFill>
              </a:rPr>
              <a:t>מוקפות </a:t>
            </a:r>
            <a:r>
              <a:rPr lang="he-IL" b="1" dirty="0" smtClean="0">
                <a:solidFill>
                  <a:srgbClr val="002060"/>
                </a:solidFill>
              </a:rPr>
              <a:t>בחומה. </a:t>
            </a:r>
            <a:r>
              <a:rPr lang="he-IL" dirty="0">
                <a:solidFill>
                  <a:schemeClr val="tx1"/>
                </a:solidFill>
              </a:rPr>
              <a:t>במשנה נקרא </a:t>
            </a:r>
            <a:r>
              <a:rPr lang="he-IL" b="1" dirty="0" smtClean="0">
                <a:solidFill>
                  <a:srgbClr val="FF0066"/>
                </a:solidFill>
              </a:rPr>
              <a:t>כרך</a:t>
            </a:r>
          </a:p>
          <a:p>
            <a:pPr algn="just"/>
            <a:endParaRPr lang="he-IL" sz="1900" b="1" dirty="0" smtClean="0">
              <a:solidFill>
                <a:srgbClr val="FF0066"/>
              </a:solidFill>
            </a:endParaRPr>
          </a:p>
          <a:p>
            <a:r>
              <a:rPr lang="he-IL" b="1" dirty="0" smtClean="0">
                <a:solidFill>
                  <a:schemeClr val="tx1"/>
                </a:solidFill>
              </a:rPr>
              <a:t>רק ירושלים היא </a:t>
            </a:r>
            <a:r>
              <a:rPr lang="he-IL" b="1" dirty="0" smtClean="0">
                <a:solidFill>
                  <a:srgbClr val="FF0066"/>
                </a:solidFill>
              </a:rPr>
              <a:t>כרך </a:t>
            </a:r>
            <a:r>
              <a:rPr lang="he-IL" b="1" dirty="0" smtClean="0">
                <a:solidFill>
                  <a:schemeClr val="tx1"/>
                </a:solidFill>
              </a:rPr>
              <a:t>(עיר מוקפת חומה)</a:t>
            </a:r>
          </a:p>
          <a:p>
            <a:r>
              <a:rPr lang="he-IL" b="1" dirty="0" smtClean="0">
                <a:solidFill>
                  <a:schemeClr val="tx1"/>
                </a:solidFill>
              </a:rPr>
              <a:t>שאר הערים בארץ הן </a:t>
            </a:r>
            <a:r>
              <a:rPr lang="he-IL" b="1" dirty="0">
                <a:solidFill>
                  <a:srgbClr val="FF0066"/>
                </a:solidFill>
              </a:rPr>
              <a:t>עיר</a:t>
            </a:r>
            <a:r>
              <a:rPr lang="he-IL" b="1" dirty="0" smtClean="0">
                <a:solidFill>
                  <a:schemeClr val="tx1"/>
                </a:solidFill>
              </a:rPr>
              <a:t> (כלומר ערים רגילות)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67544" y="-99392"/>
            <a:ext cx="8280920" cy="12636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ג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הקדמה:</a:t>
            </a:r>
            <a:endParaRPr lang="he-IL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5840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he-IL" sz="6000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הקדמה למשנה ג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640960" cy="5328592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ראובן גר בגבעת שמואל ולכן לפי המשנה הוא גר: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לפי זה ראובן קורא את המגילה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he-IL" sz="1400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שמעון גר בירושלים ולכן </a:t>
            </a:r>
            <a:r>
              <a:rPr lang="he-IL" b="1" dirty="0">
                <a:solidFill>
                  <a:schemeClr val="tx1"/>
                </a:solidFill>
              </a:rPr>
              <a:t>לפי המשנה הוא </a:t>
            </a:r>
            <a:r>
              <a:rPr lang="he-IL" b="1" dirty="0" smtClean="0">
                <a:solidFill>
                  <a:schemeClr val="tx1"/>
                </a:solidFill>
              </a:rPr>
              <a:t>גר:</a:t>
            </a:r>
            <a:endParaRPr lang="he-IL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he-IL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לפי זה שמעון קורא </a:t>
            </a:r>
            <a:r>
              <a:rPr lang="he-IL" b="1" dirty="0">
                <a:solidFill>
                  <a:schemeClr val="tx1"/>
                </a:solidFill>
              </a:rPr>
              <a:t>את המגילה</a:t>
            </a:r>
          </a:p>
        </p:txBody>
      </p:sp>
      <p:sp>
        <p:nvSpPr>
          <p:cNvPr id="4" name="מלבן מעוגל 3"/>
          <p:cNvSpPr/>
          <p:nvPr/>
        </p:nvSpPr>
        <p:spPr>
          <a:xfrm>
            <a:off x="4427984" y="1697046"/>
            <a:ext cx="1478904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בעיר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2771800" y="1697046"/>
            <a:ext cx="1478904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בכרך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4440244" y="2921182"/>
            <a:ext cx="1787940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ב-י"ד באדר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2555776" y="2921182"/>
            <a:ext cx="1707189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ב-ט"ו באדר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3995936" y="4365104"/>
            <a:ext cx="1478904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בכרך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14" name="מלבן מעוגל 13"/>
          <p:cNvSpPr/>
          <p:nvPr/>
        </p:nvSpPr>
        <p:spPr>
          <a:xfrm>
            <a:off x="2339752" y="4365104"/>
            <a:ext cx="1478904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בעיר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3966907" y="5519113"/>
            <a:ext cx="1939981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002060"/>
                </a:solidFill>
              </a:rPr>
              <a:t>ב-ט"ו </a:t>
            </a:r>
            <a:r>
              <a:rPr lang="he-IL" sz="2400" b="1" dirty="0" smtClean="0">
                <a:solidFill>
                  <a:srgbClr val="002060"/>
                </a:solidFill>
              </a:rPr>
              <a:t>באדר</a:t>
            </a:r>
            <a:endParaRPr lang="he-IL" sz="2400" dirty="0">
              <a:solidFill>
                <a:srgbClr val="002060"/>
              </a:solidFill>
            </a:endParaRPr>
          </a:p>
        </p:txBody>
      </p:sp>
      <p:sp>
        <p:nvSpPr>
          <p:cNvPr id="16" name="מלבן מעוגל 15"/>
          <p:cNvSpPr/>
          <p:nvPr/>
        </p:nvSpPr>
        <p:spPr>
          <a:xfrm>
            <a:off x="2051721" y="5519113"/>
            <a:ext cx="1737907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002060"/>
                </a:solidFill>
              </a:rPr>
              <a:t>ב-י"ד באדר</a:t>
            </a:r>
            <a:endParaRPr lang="he-I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6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4" grpId="0" animBg="1"/>
      <p:bldP spid="5" grpId="0" animBg="1"/>
      <p:bldP spid="5" grpId="1" animBg="1"/>
      <p:bldP spid="6" grpId="0" animBg="1"/>
      <p:bldP spid="7" grpId="0" animBg="1"/>
      <p:bldP spid="7" grpId="1" animBg="1"/>
      <p:bldP spid="13" grpId="0" animBg="1"/>
      <p:bldP spid="14" grpId="0" animBg="1"/>
      <p:bldP spid="14" grpId="1" animBg="1"/>
      <p:bldP spid="15" grpId="0" animBg="1"/>
      <p:bldP spid="16" grpId="0" animBg="1"/>
      <p:bldP spid="1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008111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ג</a:t>
            </a:r>
            <a:endParaRPr lang="he-IL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912768" cy="3744416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בֶּן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עִיר שֶׁהָלַךְ לִכְרַךְ </a:t>
            </a:r>
            <a:endParaRPr lang="he-IL" sz="2800" b="1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וּבֶן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כְּרַךְ שֶׁהָלַךְ לְעִיר, </a:t>
            </a:r>
            <a:endParaRPr lang="he-IL" sz="2800" b="1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אִם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עָתִיד לַחֲזֹר לִמְקוֹמוֹ,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קוֹרֵא כִמְקוֹמוֹ </a:t>
            </a:r>
            <a:endParaRPr lang="he-IL" sz="2800" b="1" dirty="0" smtClean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וְאִם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לָאו,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קוֹרֵא עִמָּהֶן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</a:t>
            </a:r>
          </a:p>
        </p:txBody>
      </p:sp>
      <p:sp>
        <p:nvSpPr>
          <p:cNvPr id="4" name="מלבן 3">
            <a:hlinkClick r:id="rId3" action="ppaction://hlinkfile"/>
          </p:cNvPr>
          <p:cNvSpPr/>
          <p:nvPr/>
        </p:nvSpPr>
        <p:spPr>
          <a:xfrm>
            <a:off x="6948264" y="1700808"/>
            <a:ext cx="1361743" cy="591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 smtClean="0">
                <a:solidFill>
                  <a:srgbClr val="C0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רישא:</a:t>
            </a:r>
            <a:endParaRPr lang="he-IL" sz="3000" dirty="0">
              <a:solidFill>
                <a:srgbClr val="C0000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22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008111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ג</a:t>
            </a:r>
            <a:endParaRPr lang="he-IL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6912768" cy="3816424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וּמֵהֵיכָן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קוֹרֵא אָדָם אֶת הַמְּגִלָּה וְיוֹצֵא בָּהּ יְדֵי חוֹבָתוֹ,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רַבִּי מֵאִיר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אוֹמֵר, כֻּלָּהּ. </a:t>
            </a:r>
            <a:endParaRPr lang="he-IL" sz="2800" b="1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רַבִּי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יְהוּדָה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אוֹמֵר, </a:t>
            </a:r>
            <a:r>
              <a:rPr lang="he-IL" sz="2800" dirty="0">
                <a:solidFill>
                  <a:schemeClr val="tx1"/>
                </a:solidFill>
                <a:latin typeface="Guttman Stam" pitchFamily="2" charset="-79"/>
                <a:cs typeface="Guttman Stam" pitchFamily="2" charset="-79"/>
              </a:rPr>
              <a:t>מֵאִישׁ יְהוּדִי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(פרק ב)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רַבִּי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יוֹסֵי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אוֹמֵר, </a:t>
            </a:r>
            <a:r>
              <a:rPr lang="he-IL" sz="2800" dirty="0">
                <a:solidFill>
                  <a:schemeClr val="tx1"/>
                </a:solidFill>
                <a:latin typeface="Guttman Stam" pitchFamily="2" charset="-79"/>
                <a:cs typeface="Guttman Stam" pitchFamily="2" charset="-79"/>
              </a:rPr>
              <a:t>מֵאַחַר הַדְּבָרִים הָאֵלֶּה</a:t>
            </a:r>
            <a:r>
              <a:rPr lang="en-US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 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(פרק ג)</a:t>
            </a:r>
            <a:endParaRPr lang="he-IL" sz="2800" b="1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מלבן 3">
            <a:hlinkClick r:id="rId3" action="ppaction://hlinkfile"/>
          </p:cNvPr>
          <p:cNvSpPr/>
          <p:nvPr/>
        </p:nvSpPr>
        <p:spPr>
          <a:xfrm>
            <a:off x="6948264" y="1700808"/>
            <a:ext cx="1361743" cy="591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 smtClean="0">
                <a:solidFill>
                  <a:srgbClr val="C0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סיפא:</a:t>
            </a:r>
            <a:endParaRPr lang="he-IL" sz="3000" dirty="0">
              <a:solidFill>
                <a:srgbClr val="C0000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7528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6300192" y="2226691"/>
            <a:ext cx="2592288" cy="1130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/>
              <a:t>גבעת שמואל</a:t>
            </a:r>
            <a:endParaRPr lang="he-IL" sz="2800" b="1" dirty="0"/>
          </a:p>
        </p:txBody>
      </p:sp>
      <p:sp>
        <p:nvSpPr>
          <p:cNvPr id="11" name="אליפסה 10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251520" y="2226691"/>
            <a:ext cx="2160747" cy="1130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/>
              <a:t>ירושלים</a:t>
            </a:r>
            <a:endParaRPr lang="he-IL" sz="3600" b="1" dirty="0"/>
          </a:p>
        </p:txBody>
      </p:sp>
      <p:sp>
        <p:nvSpPr>
          <p:cNvPr id="4" name="מחומש משוכלל 3"/>
          <p:cNvSpPr/>
          <p:nvPr/>
        </p:nvSpPr>
        <p:spPr>
          <a:xfrm>
            <a:off x="6444208" y="3515310"/>
            <a:ext cx="2088232" cy="165618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rgbClr val="002060"/>
                </a:solidFill>
              </a:rPr>
              <a:t>ראובן</a:t>
            </a:r>
            <a:endParaRPr lang="he-IL" sz="4000" dirty="0">
              <a:solidFill>
                <a:srgbClr val="002060"/>
              </a:solidFill>
            </a:endParaRPr>
          </a:p>
        </p:txBody>
      </p:sp>
      <p:sp>
        <p:nvSpPr>
          <p:cNvPr id="9" name="מחומש משוכלל 8"/>
          <p:cNvSpPr/>
          <p:nvPr/>
        </p:nvSpPr>
        <p:spPr>
          <a:xfrm>
            <a:off x="107504" y="3356992"/>
            <a:ext cx="2448272" cy="165618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rgbClr val="002060"/>
                </a:solidFill>
              </a:rPr>
              <a:t>סבא של ראובן</a:t>
            </a:r>
            <a:endParaRPr lang="he-IL" sz="3200" dirty="0">
              <a:solidFill>
                <a:srgbClr val="002060"/>
              </a:solidFill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2843808" y="2060848"/>
            <a:ext cx="3312875" cy="2808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ראובן הלך לבקר את סבא שלו בט"ו באדר ונשאר לישון שם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36537" y="4989998"/>
            <a:ext cx="446449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האם ראובן צריך </a:t>
            </a:r>
          </a:p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לקרא מגילה בירושלים?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3506" y="6191799"/>
            <a:ext cx="675495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rgbClr val="0070C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כן! בגלל שהוא נשאר שם כל היום</a:t>
            </a:r>
            <a:endParaRPr lang="he-IL" sz="2800" dirty="0">
              <a:solidFill>
                <a:srgbClr val="0070C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2" name="כותרת 3"/>
          <p:cNvSpPr>
            <a:spLocks noGrp="1"/>
          </p:cNvSpPr>
          <p:nvPr>
            <p:ph type="title"/>
          </p:nvPr>
        </p:nvSpPr>
        <p:spPr>
          <a:xfrm>
            <a:off x="628650" y="509588"/>
            <a:ext cx="8120063" cy="1119187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ג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הסבר ה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רישא: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בֶּן עִיר שֶׁהָלַךְ לִכְרַךְ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626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66389 0.2236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3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296144"/>
          </a:xfrm>
        </p:spPr>
        <p:txBody>
          <a:bodyPr>
            <a:normAutofit/>
          </a:bodyPr>
          <a:lstStyle/>
          <a:p>
            <a: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מסכת מגילה</a:t>
            </a:r>
            <a:endParaRPr lang="he-IL" sz="6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424936" cy="4752528"/>
          </a:xfrm>
        </p:spPr>
        <p:txBody>
          <a:bodyPr>
            <a:normAutofit/>
          </a:bodyPr>
          <a:lstStyle/>
          <a:p>
            <a:pPr algn="just"/>
            <a:r>
              <a:rPr lang="he-IL" b="1" dirty="0" smtClean="0">
                <a:solidFill>
                  <a:schemeClr val="tx1"/>
                </a:solidFill>
              </a:rPr>
              <a:t>מדוע קוראים מגילת אסתר בפורים?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rgbClr val="0070C0"/>
                </a:solidFill>
              </a:rPr>
              <a:t>מגילת אסתר עוסקת בסיפור הנס הגדול שקרה בפורים לעם ישראל.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rgbClr val="0070C0"/>
                </a:solidFill>
              </a:rPr>
              <a:t>ולכן כל אדם חייב להבין את סיפור המגילה</a:t>
            </a:r>
          </a:p>
          <a:p>
            <a:pPr algn="just"/>
            <a:endParaRPr lang="he-IL" b="1" dirty="0">
              <a:solidFill>
                <a:schemeClr val="tx1"/>
              </a:solidFill>
            </a:endParaRPr>
          </a:p>
          <a:p>
            <a:pPr algn="just"/>
            <a:r>
              <a:rPr lang="he-IL" b="1" dirty="0" smtClean="0">
                <a:solidFill>
                  <a:schemeClr val="tx1"/>
                </a:solidFill>
              </a:rPr>
              <a:t>מתי קוראים את המגילה בפורים?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rgbClr val="0070C0"/>
                </a:solidFill>
              </a:rPr>
              <a:t>פעמיים. פעם אחת בלילה, ופעם אחת ביום.</a:t>
            </a:r>
          </a:p>
        </p:txBody>
      </p:sp>
    </p:spTree>
    <p:extLst>
      <p:ext uri="{BB962C8B-B14F-4D97-AF65-F5344CB8AC3E}">
        <p14:creationId xmlns:p14="http://schemas.microsoft.com/office/powerpoint/2010/main" val="183115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6300192" y="2226691"/>
            <a:ext cx="2592288" cy="1130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/>
              <a:t>גבעת שמואל</a:t>
            </a:r>
            <a:endParaRPr lang="he-IL" sz="2800" b="1" dirty="0"/>
          </a:p>
        </p:txBody>
      </p:sp>
      <p:sp>
        <p:nvSpPr>
          <p:cNvPr id="11" name="אליפסה 10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251520" y="2226691"/>
            <a:ext cx="2160747" cy="1130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/>
              <a:t>ירושלים</a:t>
            </a:r>
            <a:endParaRPr lang="he-IL" sz="3600" b="1" dirty="0"/>
          </a:p>
        </p:txBody>
      </p:sp>
      <p:sp>
        <p:nvSpPr>
          <p:cNvPr id="4" name="מחומש משוכלל 3"/>
          <p:cNvSpPr/>
          <p:nvPr/>
        </p:nvSpPr>
        <p:spPr>
          <a:xfrm>
            <a:off x="6444208" y="3515310"/>
            <a:ext cx="2088232" cy="165618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rgbClr val="002060"/>
                </a:solidFill>
              </a:rPr>
              <a:t>ראובן</a:t>
            </a:r>
            <a:endParaRPr lang="he-IL" sz="4000" dirty="0">
              <a:solidFill>
                <a:srgbClr val="002060"/>
              </a:solidFill>
            </a:endParaRPr>
          </a:p>
        </p:txBody>
      </p:sp>
      <p:sp>
        <p:nvSpPr>
          <p:cNvPr id="9" name="מחומש משוכלל 8"/>
          <p:cNvSpPr/>
          <p:nvPr/>
        </p:nvSpPr>
        <p:spPr>
          <a:xfrm>
            <a:off x="107504" y="3356992"/>
            <a:ext cx="2448272" cy="165618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rgbClr val="002060"/>
                </a:solidFill>
              </a:rPr>
              <a:t>סבא של ראובן</a:t>
            </a:r>
            <a:endParaRPr lang="he-IL" sz="3200" dirty="0">
              <a:solidFill>
                <a:srgbClr val="002060"/>
              </a:solidFill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2843808" y="1772816"/>
            <a:ext cx="3312875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ראובן הלך לבקר את סבא שלו בט"ו באדר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36537" y="4989998"/>
            <a:ext cx="446449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האם ראובן צריך </a:t>
            </a:r>
          </a:p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לקרא מגילה בירושלים?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688" y="6191799"/>
            <a:ext cx="69847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rgbClr val="0070C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לא! בגלל שהוא לא נשאר שם כל היום</a:t>
            </a:r>
            <a:endParaRPr lang="he-IL" sz="2800" dirty="0">
              <a:solidFill>
                <a:srgbClr val="0070C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2797424" y="3933056"/>
            <a:ext cx="3312875" cy="1009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ובצהרים חזר לביתו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3" name="כותרת 3"/>
          <p:cNvSpPr txBox="1">
            <a:spLocks/>
          </p:cNvSpPr>
          <p:nvPr/>
        </p:nvSpPr>
        <p:spPr>
          <a:xfrm>
            <a:off x="628650" y="509588"/>
            <a:ext cx="8120063" cy="1119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2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ג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הסבר ה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רישא: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בֶּן עִיר שֶׁהָלַךְ לִכְרַךְ </a:t>
            </a:r>
          </a:p>
        </p:txBody>
      </p:sp>
    </p:spTree>
    <p:extLst>
      <p:ext uri="{BB962C8B-B14F-4D97-AF65-F5344CB8AC3E}">
        <p14:creationId xmlns:p14="http://schemas.microsoft.com/office/powerpoint/2010/main" val="188673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66389 0.2236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3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6389 0.22361 L 3.33333E-6 2.22222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85" y="-1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  <p:bldP spid="4" grpId="0" animBg="1"/>
      <p:bldP spid="4" grpId="1" animBg="1"/>
      <p:bldP spid="5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6300192" y="2226691"/>
            <a:ext cx="2592288" cy="1130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/>
              <a:t>גבעת שמואל</a:t>
            </a:r>
            <a:endParaRPr lang="he-IL" sz="2800" b="1" dirty="0"/>
          </a:p>
        </p:txBody>
      </p:sp>
      <p:sp>
        <p:nvSpPr>
          <p:cNvPr id="11" name="אליפסה 10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251520" y="2226691"/>
            <a:ext cx="2160747" cy="1130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/>
              <a:t>ירושלים</a:t>
            </a:r>
            <a:endParaRPr lang="he-IL" sz="3600" b="1" dirty="0"/>
          </a:p>
        </p:txBody>
      </p:sp>
      <p:sp>
        <p:nvSpPr>
          <p:cNvPr id="4" name="מחומש משוכלל 3"/>
          <p:cNvSpPr/>
          <p:nvPr/>
        </p:nvSpPr>
        <p:spPr>
          <a:xfrm>
            <a:off x="6444715" y="3356992"/>
            <a:ext cx="2088232" cy="1656184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rgbClr val="002060"/>
                </a:solidFill>
              </a:rPr>
              <a:t>ראובן</a:t>
            </a:r>
            <a:endParaRPr lang="he-IL" sz="4000" dirty="0">
              <a:solidFill>
                <a:srgbClr val="002060"/>
              </a:solidFill>
            </a:endParaRPr>
          </a:p>
        </p:txBody>
      </p:sp>
      <p:sp>
        <p:nvSpPr>
          <p:cNvPr id="9" name="מחומש משוכלל 8"/>
          <p:cNvSpPr/>
          <p:nvPr/>
        </p:nvSpPr>
        <p:spPr>
          <a:xfrm>
            <a:off x="107504" y="3356992"/>
            <a:ext cx="2448272" cy="1656184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rgbClr val="002060"/>
                </a:solidFill>
              </a:rPr>
              <a:t>סבא של ראובן</a:t>
            </a:r>
            <a:endParaRPr lang="he-IL" sz="3200" dirty="0">
              <a:solidFill>
                <a:srgbClr val="002060"/>
              </a:solidFill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2843808" y="2060848"/>
            <a:ext cx="3312875" cy="280831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סבא הלך לבקר את ראובן ב-י"ד באדר ונשאר לישון שם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989998"/>
            <a:ext cx="545336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האם סבא צריך </a:t>
            </a:r>
          </a:p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לקרא מגילה בגבעת שמואל?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194994"/>
            <a:ext cx="675495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rgbClr val="0070C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כן! בגלל שהוא נשאר שם כל היום</a:t>
            </a:r>
            <a:endParaRPr lang="he-IL" sz="2800" dirty="0">
              <a:solidFill>
                <a:srgbClr val="0070C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2" name="כותרת 3"/>
          <p:cNvSpPr>
            <a:spLocks noGrp="1"/>
          </p:cNvSpPr>
          <p:nvPr>
            <p:ph type="title"/>
          </p:nvPr>
        </p:nvSpPr>
        <p:spPr>
          <a:xfrm>
            <a:off x="628650" y="509588"/>
            <a:ext cx="8120063" cy="1119187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ג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הסבר ה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רישא: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וּבֶן כְּרַךְ שֶׁהָלַךְ לְעִיר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61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1481E-6 L 0.67726 0.2486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54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  <p:bldP spid="9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6300192" y="2226691"/>
            <a:ext cx="2592288" cy="1130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/>
              <a:t>גבעת שמואל</a:t>
            </a:r>
            <a:endParaRPr lang="he-IL" sz="2800" b="1" dirty="0"/>
          </a:p>
        </p:txBody>
      </p:sp>
      <p:sp>
        <p:nvSpPr>
          <p:cNvPr id="11" name="אליפסה 10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251520" y="2226691"/>
            <a:ext cx="2160747" cy="1130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/>
              <a:t>ירושלים</a:t>
            </a:r>
            <a:endParaRPr lang="he-IL" sz="3600" b="1" dirty="0"/>
          </a:p>
        </p:txBody>
      </p:sp>
      <p:sp>
        <p:nvSpPr>
          <p:cNvPr id="4" name="מחומש משוכלל 3"/>
          <p:cNvSpPr/>
          <p:nvPr/>
        </p:nvSpPr>
        <p:spPr>
          <a:xfrm>
            <a:off x="6444715" y="3356992"/>
            <a:ext cx="2088232" cy="1656184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rgbClr val="002060"/>
                </a:solidFill>
              </a:rPr>
              <a:t>ראובן</a:t>
            </a:r>
            <a:endParaRPr lang="he-IL" sz="4000" dirty="0">
              <a:solidFill>
                <a:srgbClr val="002060"/>
              </a:solidFill>
            </a:endParaRPr>
          </a:p>
        </p:txBody>
      </p:sp>
      <p:sp>
        <p:nvSpPr>
          <p:cNvPr id="9" name="מחומש משוכלל 8"/>
          <p:cNvSpPr/>
          <p:nvPr/>
        </p:nvSpPr>
        <p:spPr>
          <a:xfrm>
            <a:off x="107504" y="3356992"/>
            <a:ext cx="2448272" cy="1656184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rgbClr val="002060"/>
                </a:solidFill>
              </a:rPr>
              <a:t>סבא של ראובן</a:t>
            </a:r>
            <a:endParaRPr lang="he-IL" sz="3200" dirty="0">
              <a:solidFill>
                <a:srgbClr val="002060"/>
              </a:solidFill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2819775" y="1772816"/>
            <a:ext cx="3312875" cy="195220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סבא הלך לבקר את ראובן ב-י"ד באדר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989998"/>
            <a:ext cx="545336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האם סבא צריך </a:t>
            </a:r>
          </a:p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לקרא מגילה בגבעת שמואל?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194994"/>
            <a:ext cx="69482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rgbClr val="0070C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לא! בגלל שהוא לא נשאר שם כל היום</a:t>
            </a:r>
            <a:endParaRPr lang="he-IL" sz="2800" dirty="0">
              <a:solidFill>
                <a:srgbClr val="0070C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2" name="כותרת 3"/>
          <p:cNvSpPr>
            <a:spLocks noGrp="1"/>
          </p:cNvSpPr>
          <p:nvPr>
            <p:ph type="title"/>
          </p:nvPr>
        </p:nvSpPr>
        <p:spPr>
          <a:xfrm>
            <a:off x="628650" y="509588"/>
            <a:ext cx="8120063" cy="1119187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ג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הסבר ה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רישא: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וּבֶן כְּרַךְ שֶׁהָלַךְ לְעִיר</a:t>
            </a:r>
            <a:endParaRPr lang="he-IL" dirty="0"/>
          </a:p>
        </p:txBody>
      </p:sp>
      <p:sp>
        <p:nvSpPr>
          <p:cNvPr id="13" name="אליפסה 12"/>
          <p:cNvSpPr/>
          <p:nvPr/>
        </p:nvSpPr>
        <p:spPr>
          <a:xfrm>
            <a:off x="2772307" y="3863219"/>
            <a:ext cx="3312875" cy="1149957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he-IL" sz="28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וחזר בצהרים לביתו</a:t>
            </a: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9212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1481E-6 L 0.67726 0.2486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54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7726 0.24861 L 2.77778E-7 -2.59259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72" y="-1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  <p:bldP spid="9" grpId="0" animBg="1"/>
      <p:bldP spid="9" grpId="1" animBg="1"/>
      <p:bldP spid="5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4016" y="509141"/>
            <a:ext cx="8892480" cy="1119659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סיכום הרישא: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האם צריך לקרא מגילה?</a:t>
            </a:r>
            <a:endParaRPr lang="he-IL" dirty="0"/>
          </a:p>
        </p:txBody>
      </p:sp>
      <p:sp>
        <p:nvSpPr>
          <p:cNvPr id="3" name="מלבן מעוגל 2"/>
          <p:cNvSpPr/>
          <p:nvPr/>
        </p:nvSpPr>
        <p:spPr>
          <a:xfrm>
            <a:off x="3995936" y="1844824"/>
            <a:ext cx="2089412" cy="136815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rgbClr val="0070C0"/>
                </a:solidFill>
              </a:rPr>
              <a:t>חוזר</a:t>
            </a:r>
            <a:r>
              <a:rPr lang="he-IL" sz="2800" b="1" dirty="0" smtClean="0"/>
              <a:t> לעירו באותו היום</a:t>
            </a:r>
            <a:endParaRPr lang="he-IL" sz="2800" b="1" dirty="0">
              <a:solidFill>
                <a:srgbClr val="0070C0"/>
              </a:solidFill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6444209" y="3371296"/>
            <a:ext cx="2126975" cy="164188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בֶּן עִיר שֶׁהָלַךְ לִכְרַךְ </a:t>
            </a:r>
          </a:p>
        </p:txBody>
      </p:sp>
      <p:sp>
        <p:nvSpPr>
          <p:cNvPr id="6" name="מלבן מעוגל 5"/>
          <p:cNvSpPr/>
          <p:nvPr/>
        </p:nvSpPr>
        <p:spPr>
          <a:xfrm>
            <a:off x="6444208" y="5157194"/>
            <a:ext cx="2126975" cy="159847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בֶן </a:t>
            </a:r>
            <a:r>
              <a:rPr lang="he-IL" sz="36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כְּרַךְ שֶׁהָלַךְ לְעִיר</a:t>
            </a:r>
            <a:endParaRPr lang="he-IL" sz="3600" dirty="0">
              <a:solidFill>
                <a:srgbClr val="002060"/>
              </a:solidFill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3995936" y="3371296"/>
            <a:ext cx="2089412" cy="1641881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</a:rPr>
              <a:t>לא צריך לקרא</a:t>
            </a:r>
            <a:endParaRPr lang="he-IL" sz="2400" dirty="0" smtClean="0">
              <a:solidFill>
                <a:schemeClr val="tx1"/>
              </a:solidFill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995936" y="5157194"/>
            <a:ext cx="2089412" cy="159847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>
                <a:solidFill>
                  <a:schemeClr val="tx1"/>
                </a:solidFill>
              </a:rPr>
              <a:t>לא צריך לקרא</a:t>
            </a:r>
            <a:endParaRPr lang="he-IL" sz="2400" dirty="0">
              <a:solidFill>
                <a:schemeClr val="tx1"/>
              </a:solidFill>
            </a:endParaRPr>
          </a:p>
        </p:txBody>
      </p:sp>
      <p:sp>
        <p:nvSpPr>
          <p:cNvPr id="11" name="אליפסה 10">
            <a:hlinkClick r:id="rId3" action="ppaction://hlinksldjump"/>
          </p:cNvPr>
          <p:cNvSpPr/>
          <p:nvPr/>
        </p:nvSpPr>
        <p:spPr>
          <a:xfrm>
            <a:off x="251520" y="144937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" name="מלבן מעוגל 21"/>
          <p:cNvSpPr/>
          <p:nvPr/>
        </p:nvSpPr>
        <p:spPr>
          <a:xfrm>
            <a:off x="1716024" y="3371295"/>
            <a:ext cx="1992387" cy="1641881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</a:rPr>
              <a:t>צריך </a:t>
            </a:r>
            <a:r>
              <a:rPr lang="he-IL" sz="3600" dirty="0">
                <a:solidFill>
                  <a:schemeClr val="tx1"/>
                </a:solidFill>
              </a:rPr>
              <a:t>לקרא</a:t>
            </a:r>
            <a:endParaRPr lang="he-IL" sz="2400" dirty="0">
              <a:solidFill>
                <a:schemeClr val="tx1"/>
              </a:solidFill>
            </a:endParaRPr>
          </a:p>
        </p:txBody>
      </p:sp>
      <p:sp>
        <p:nvSpPr>
          <p:cNvPr id="23" name="מלבן מעוגל 22"/>
          <p:cNvSpPr/>
          <p:nvPr/>
        </p:nvSpPr>
        <p:spPr>
          <a:xfrm>
            <a:off x="1716024" y="5157193"/>
            <a:ext cx="1992387" cy="1598479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</a:rPr>
              <a:t>צריך </a:t>
            </a:r>
            <a:r>
              <a:rPr lang="he-IL" sz="3600" dirty="0">
                <a:solidFill>
                  <a:schemeClr val="tx1"/>
                </a:solidFill>
              </a:rPr>
              <a:t>לקרא</a:t>
            </a:r>
            <a:endParaRPr lang="he-IL" sz="2400" dirty="0">
              <a:solidFill>
                <a:schemeClr val="tx1"/>
              </a:solidFill>
            </a:endParaRPr>
          </a:p>
        </p:txBody>
      </p:sp>
      <p:sp>
        <p:nvSpPr>
          <p:cNvPr id="12" name="מלבן מעוגל 11"/>
          <p:cNvSpPr/>
          <p:nvPr/>
        </p:nvSpPr>
        <p:spPr>
          <a:xfrm>
            <a:off x="1618999" y="1844824"/>
            <a:ext cx="2089412" cy="136815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/>
              <a:t>לא חוזר לעירו</a:t>
            </a:r>
          </a:p>
          <a:p>
            <a:pPr algn="ctr"/>
            <a:r>
              <a:rPr lang="he-IL" sz="2800" b="1" dirty="0"/>
              <a:t>באותו היום</a:t>
            </a:r>
          </a:p>
        </p:txBody>
      </p:sp>
    </p:spTree>
    <p:extLst>
      <p:ext uri="{BB962C8B-B14F-4D97-AF65-F5344CB8AC3E}">
        <p14:creationId xmlns:p14="http://schemas.microsoft.com/office/powerpoint/2010/main" val="18103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2" grpId="0" animBg="1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6803068" y="2276872"/>
            <a:ext cx="208941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/>
              <a:t>רבי מאיר</a:t>
            </a:r>
            <a:endParaRPr lang="he-IL" sz="2800" b="1" dirty="0"/>
          </a:p>
        </p:txBody>
      </p:sp>
      <p:sp>
        <p:nvSpPr>
          <p:cNvPr id="7" name="מלבן מעוגל 6"/>
          <p:cNvSpPr/>
          <p:nvPr/>
        </p:nvSpPr>
        <p:spPr>
          <a:xfrm>
            <a:off x="6803068" y="3429000"/>
            <a:ext cx="2089412" cy="208823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צריך לקרא את </a:t>
            </a:r>
          </a:p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כל המגילה</a:t>
            </a:r>
            <a:endParaRPr lang="he-IL" sz="2800" b="1" dirty="0">
              <a:solidFill>
                <a:srgbClr val="FF0000"/>
              </a:solidFill>
            </a:endParaRPr>
          </a:p>
        </p:txBody>
      </p:sp>
      <p:sp>
        <p:nvSpPr>
          <p:cNvPr id="11" name="אליפסה 10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107504" y="2276872"/>
            <a:ext cx="3240360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/>
              <a:t>רבי יוסי</a:t>
            </a:r>
            <a:endParaRPr lang="he-IL" sz="3600" b="1" dirty="0"/>
          </a:p>
        </p:txBody>
      </p:sp>
      <p:sp>
        <p:nvSpPr>
          <p:cNvPr id="22" name="מלבן מעוגל 21"/>
          <p:cNvSpPr/>
          <p:nvPr/>
        </p:nvSpPr>
        <p:spPr>
          <a:xfrm>
            <a:off x="107504" y="3428999"/>
            <a:ext cx="3240360" cy="2088233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מהמילים </a:t>
            </a:r>
          </a:p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"</a:t>
            </a:r>
            <a:r>
              <a:rPr lang="he-IL" sz="2800" b="1" dirty="0" smtClean="0">
                <a:solidFill>
                  <a:schemeClr val="tx1"/>
                </a:solidFill>
              </a:rPr>
              <a:t>אחר דברים האלה</a:t>
            </a:r>
            <a:r>
              <a:rPr lang="he-IL" sz="2800" dirty="0" smtClean="0">
                <a:solidFill>
                  <a:schemeClr val="tx1"/>
                </a:solidFill>
              </a:rPr>
              <a:t>"</a:t>
            </a:r>
            <a:endParaRPr lang="he-IL" sz="2800" dirty="0">
              <a:solidFill>
                <a:schemeClr val="tx1"/>
              </a:solidFill>
            </a:endParaRPr>
          </a:p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עוסק בהמן, </a:t>
            </a:r>
          </a:p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וכאן מתחיל הנס.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3956570" y="5678052"/>
            <a:ext cx="1872208" cy="11799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/>
              <a:t>מחלוקת</a:t>
            </a:r>
            <a:endParaRPr lang="he-IL" sz="2800" dirty="0"/>
          </a:p>
        </p:txBody>
      </p:sp>
      <p:sp>
        <p:nvSpPr>
          <p:cNvPr id="10" name="מלבן מעוגל 9"/>
          <p:cNvSpPr/>
          <p:nvPr/>
        </p:nvSpPr>
        <p:spPr>
          <a:xfrm>
            <a:off x="3563888" y="2276872"/>
            <a:ext cx="3024336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/>
              <a:t>רבי יהודה</a:t>
            </a:r>
            <a:endParaRPr lang="he-IL" sz="3600" b="1" dirty="0"/>
          </a:p>
        </p:txBody>
      </p:sp>
      <p:sp>
        <p:nvSpPr>
          <p:cNvPr id="13" name="מלבן מעוגל 12"/>
          <p:cNvSpPr/>
          <p:nvPr/>
        </p:nvSpPr>
        <p:spPr>
          <a:xfrm>
            <a:off x="3563888" y="3429000"/>
            <a:ext cx="3024336" cy="208823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מהמילים </a:t>
            </a:r>
          </a:p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"</a:t>
            </a:r>
            <a:r>
              <a:rPr lang="he-IL" sz="2800" b="1" dirty="0" smtClean="0">
                <a:solidFill>
                  <a:schemeClr val="tx1"/>
                </a:solidFill>
              </a:rPr>
              <a:t>איש יהודי</a:t>
            </a:r>
            <a:r>
              <a:rPr lang="he-IL" sz="2800" dirty="0" smtClean="0">
                <a:solidFill>
                  <a:schemeClr val="tx1"/>
                </a:solidFill>
              </a:rPr>
              <a:t>"</a:t>
            </a:r>
          </a:p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הכוונה למרדכי והוא החשוב במגילה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</a:t>
            </a:r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ג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שאלת המשנה ב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סיפא:</a:t>
            </a:r>
            <a:endParaRPr lang="he-IL" dirty="0"/>
          </a:p>
        </p:txBody>
      </p:sp>
      <p:sp>
        <p:nvSpPr>
          <p:cNvPr id="2" name="מלבן 1"/>
          <p:cNvSpPr/>
          <p:nvPr/>
        </p:nvSpPr>
        <p:spPr>
          <a:xfrm>
            <a:off x="617305" y="1372346"/>
            <a:ext cx="85507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>
                <a:latin typeface="David" pitchFamily="34" charset="-79"/>
                <a:cs typeface="+mj-cs"/>
              </a:rPr>
              <a:t>באיזה מילים צריך להתחיל לקרא את המגילה?</a:t>
            </a:r>
            <a:endParaRPr lang="he-IL" sz="4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479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21" grpId="0" animBg="1"/>
      <p:bldP spid="22" grpId="0" animBg="1"/>
      <p:bldP spid="12" grpId="0" animBg="1"/>
      <p:bldP spid="10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he-IL" sz="5400" b="1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</a:t>
            </a:r>
            <a:r>
              <a:rPr lang="he-IL" sz="54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ג</a:t>
            </a:r>
            <a: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he-IL" sz="60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חלקי המשנה</a:t>
            </a:r>
            <a:endParaRPr lang="he-IL" sz="6000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776864" cy="3528392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  <a:hlinkClick r:id="rId3" action="ppaction://hlinksldjump"/>
              </a:rPr>
              <a:t>רישא</a:t>
            </a:r>
            <a:r>
              <a:rPr lang="he-IL" dirty="0" smtClean="0">
                <a:solidFill>
                  <a:schemeClr val="tx1"/>
                </a:solidFill>
                <a:hlinkClick r:id="rId3" action="ppaction://hlinksldjump"/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= עוסקת בשאלה: </a:t>
            </a:r>
            <a:endParaRPr lang="he-IL" dirty="0">
              <a:solidFill>
                <a:schemeClr val="tx1"/>
              </a:solidFill>
            </a:endParaRPr>
          </a:p>
          <a:p>
            <a:pPr algn="just"/>
            <a:r>
              <a:rPr lang="he-IL" sz="4000" b="1" dirty="0" smtClean="0">
                <a:solidFill>
                  <a:srgbClr val="FF0000"/>
                </a:solidFill>
              </a:rPr>
              <a:t>האם מי ששינה את מקומו בפורים צריך לקרא מגילה לפי מנהג אותו המקום</a:t>
            </a:r>
          </a:p>
          <a:p>
            <a:pPr algn="just"/>
            <a:endParaRPr lang="he-IL" sz="1800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  <a:hlinkClick r:id="rId4" action="ppaction://hlinksldjump"/>
              </a:rPr>
              <a:t>סיפא</a:t>
            </a:r>
            <a:r>
              <a:rPr lang="he-IL" dirty="0" smtClean="0">
                <a:solidFill>
                  <a:schemeClr val="tx1"/>
                </a:solidFill>
                <a:hlinkClick r:id="rId4" action="ppaction://hlinksldjump"/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= עוסקת בשאלה:  </a:t>
            </a:r>
          </a:p>
          <a:p>
            <a:pPr algn="just"/>
            <a:r>
              <a:rPr lang="he-IL" sz="4000" b="1" dirty="0" smtClean="0">
                <a:solidFill>
                  <a:srgbClr val="FF0000"/>
                </a:solidFill>
              </a:rPr>
              <a:t>מהיכן צריך להתחיל לקרא את המגילה?</a:t>
            </a:r>
            <a:endParaRPr lang="he-IL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9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008111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ד</a:t>
            </a:r>
            <a:endParaRPr lang="he-IL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488832" cy="4464496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err="1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הַכֹּל</a:t>
            </a: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 err="1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כְּשֵׁרִין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לִקְרוֹת אֶת 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הַמְּגִלָּה, </a:t>
            </a: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חוּץ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מֵחֵרֵשׁ, שׁוֹטֶה, 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וְקָטָן.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רַבִּי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יְהוּדָה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מַכְשִׁיר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בְּקָטָן.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endParaRPr lang="he-IL" sz="1400" b="1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אֵין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קוֹרִין אֶת הַמְּגִלָּה, וְלֹא מָלִין, 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וְלֹא </a:t>
            </a:r>
            <a:r>
              <a:rPr lang="he-IL" sz="20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טוֹבְלִין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וְלֹא </a:t>
            </a:r>
            <a:r>
              <a:rPr lang="he-IL" sz="20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מַזִּין,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0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וְכֵן 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שׁוֹמֶרֶת יוֹם כְּנֶגֶד יוֹם לֹא </a:t>
            </a:r>
            <a:r>
              <a:rPr lang="he-IL" sz="20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תִטְבֹּל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עַד </a:t>
            </a:r>
            <a:r>
              <a:rPr lang="he-IL" sz="2800" b="1" dirty="0" err="1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שֶׁתָּנֵץ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הַחַמָּה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וְכֻלָּן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שֶׁעָשׂוּ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מִשֶּׁעָלָה עַמּוּד הַשַּׁחַר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כָּשֵׁר</a:t>
            </a:r>
            <a:r>
              <a:rPr lang="en-US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:</a:t>
            </a:r>
            <a:r>
              <a:rPr lang="en-US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 </a:t>
            </a:r>
            <a:endParaRPr lang="he-IL" sz="2800" b="1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מלבן 3">
            <a:hlinkClick r:id="rId3" action="ppaction://hlinkfile"/>
          </p:cNvPr>
          <p:cNvSpPr/>
          <p:nvPr/>
        </p:nvSpPr>
        <p:spPr>
          <a:xfrm>
            <a:off x="6948264" y="3284984"/>
            <a:ext cx="1361743" cy="591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 smtClean="0">
                <a:solidFill>
                  <a:srgbClr val="C0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סיפא:</a:t>
            </a:r>
            <a:endParaRPr lang="he-IL" sz="3000" dirty="0">
              <a:solidFill>
                <a:srgbClr val="C0000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5" name="מלבן 4">
            <a:hlinkClick r:id="rId3" action="ppaction://hlinkfile"/>
          </p:cNvPr>
          <p:cNvSpPr/>
          <p:nvPr/>
        </p:nvSpPr>
        <p:spPr>
          <a:xfrm>
            <a:off x="6954673" y="1196752"/>
            <a:ext cx="1361743" cy="591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 smtClean="0">
                <a:solidFill>
                  <a:srgbClr val="C0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רישא:</a:t>
            </a:r>
            <a:endParaRPr lang="he-IL" sz="3000" dirty="0">
              <a:solidFill>
                <a:srgbClr val="C0000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167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552" y="1474029"/>
            <a:ext cx="7848872" cy="526733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e-IL" b="1" dirty="0" smtClean="0">
                <a:solidFill>
                  <a:srgbClr val="00B050"/>
                </a:solidFill>
              </a:rPr>
              <a:t>שאלת המשנה</a:t>
            </a:r>
            <a:r>
              <a:rPr lang="he-IL" b="1" dirty="0" smtClean="0">
                <a:solidFill>
                  <a:schemeClr val="tx1"/>
                </a:solidFill>
              </a:rPr>
              <a:t>: </a:t>
            </a:r>
          </a:p>
          <a:p>
            <a:pPr algn="just"/>
            <a:r>
              <a:rPr lang="he-IL" b="1" dirty="0" smtClean="0">
                <a:solidFill>
                  <a:schemeClr val="tx1"/>
                </a:solidFill>
              </a:rPr>
              <a:t>מי יכול לקרא את המגילה ולהוציא אחרים ידי חובה?</a:t>
            </a:r>
          </a:p>
          <a:p>
            <a:pPr algn="just"/>
            <a:endParaRPr lang="he-IL" b="1" dirty="0" smtClean="0">
              <a:solidFill>
                <a:schemeClr val="tx1"/>
              </a:solidFill>
            </a:endParaRPr>
          </a:p>
          <a:p>
            <a:pPr algn="just"/>
            <a:r>
              <a:rPr lang="he-IL" b="1" dirty="0" smtClean="0">
                <a:solidFill>
                  <a:srgbClr val="00B050"/>
                </a:solidFill>
              </a:rPr>
              <a:t>תשובה</a:t>
            </a:r>
            <a:r>
              <a:rPr lang="he-IL" b="1" dirty="0" smtClean="0">
                <a:solidFill>
                  <a:schemeClr val="tx1"/>
                </a:solidFill>
              </a:rPr>
              <a:t>: כולם! חוץ מ-3 סוגי אנשים: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he-IL" b="1" dirty="0" smtClean="0">
                <a:solidFill>
                  <a:schemeClr val="tx1"/>
                </a:solidFill>
              </a:rPr>
              <a:t>חרש - </a:t>
            </a:r>
            <a:r>
              <a:rPr lang="he-IL" dirty="0" smtClean="0">
                <a:solidFill>
                  <a:schemeClr val="tx1"/>
                </a:solidFill>
              </a:rPr>
              <a:t>אדם שלא שומע, כיון שהוא עצמו לא מקיים את המצווה ולכן לא יכול להוציא אחרים.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he-IL" b="1" dirty="0" smtClean="0">
                <a:solidFill>
                  <a:schemeClr val="tx1"/>
                </a:solidFill>
              </a:rPr>
              <a:t>שוטה - </a:t>
            </a:r>
            <a:r>
              <a:rPr lang="he-IL" dirty="0" smtClean="0">
                <a:solidFill>
                  <a:schemeClr val="tx1"/>
                </a:solidFill>
              </a:rPr>
              <a:t>טיפש. כיון שהוא לא מבין את המגילה.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he-IL" b="1" dirty="0" smtClean="0">
                <a:solidFill>
                  <a:schemeClr val="tx1"/>
                </a:solidFill>
              </a:rPr>
              <a:t>קטן - </a:t>
            </a:r>
            <a:r>
              <a:rPr lang="he-IL" dirty="0" smtClean="0">
                <a:solidFill>
                  <a:schemeClr val="tx1"/>
                </a:solidFill>
              </a:rPr>
              <a:t>ילד שעדין לא הגיע לגיל בר מצווה, והוא לא </a:t>
            </a:r>
            <a:r>
              <a:rPr lang="he-IL" dirty="0" err="1" smtClean="0">
                <a:solidFill>
                  <a:schemeClr val="tx1"/>
                </a:solidFill>
              </a:rPr>
              <a:t>חיב</a:t>
            </a:r>
            <a:r>
              <a:rPr lang="he-IL" dirty="0" smtClean="0">
                <a:solidFill>
                  <a:schemeClr val="tx1"/>
                </a:solidFill>
              </a:rPr>
              <a:t> במצוות, ולכן אם הוא לא יכול להוציא מישהו שחייב במצות</a:t>
            </a:r>
          </a:p>
          <a:p>
            <a:pPr marL="457200" indent="-457200" algn="just">
              <a:lnSpc>
                <a:spcPct val="160000"/>
              </a:lnSpc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לדעת ר' יהודה: קטן יכול להוציא אחרים ידי חובה</a:t>
            </a:r>
            <a:endParaRPr lang="he-IL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67544" y="188640"/>
            <a:ext cx="8280920" cy="12636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ד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שאלת המשנה ב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רישא:</a:t>
            </a:r>
            <a:endParaRPr lang="he-IL" dirty="0"/>
          </a:p>
        </p:txBody>
      </p:sp>
      <p:sp>
        <p:nvSpPr>
          <p:cNvPr id="4" name="אליפסה 3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508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552" y="1474029"/>
            <a:ext cx="7848872" cy="526733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he-IL" b="1" dirty="0" smtClean="0">
                <a:solidFill>
                  <a:srgbClr val="00B050"/>
                </a:solidFill>
              </a:rPr>
              <a:t>שאלת המשנה</a:t>
            </a:r>
            <a:r>
              <a:rPr lang="he-IL" b="1" dirty="0" smtClean="0">
                <a:solidFill>
                  <a:schemeClr val="tx1"/>
                </a:solidFill>
              </a:rPr>
              <a:t>: </a:t>
            </a:r>
          </a:p>
          <a:p>
            <a:pPr algn="just"/>
            <a:r>
              <a:rPr lang="he-IL" b="1" dirty="0" smtClean="0">
                <a:solidFill>
                  <a:schemeClr val="tx1"/>
                </a:solidFill>
              </a:rPr>
              <a:t>מתי אפשר להתחיל לקרא את המגילה ביום?</a:t>
            </a:r>
          </a:p>
          <a:p>
            <a:pPr algn="just"/>
            <a:endParaRPr lang="he-IL" b="1" dirty="0" smtClean="0">
              <a:solidFill>
                <a:schemeClr val="tx1"/>
              </a:solidFill>
            </a:endParaRPr>
          </a:p>
          <a:p>
            <a:pPr algn="just"/>
            <a:r>
              <a:rPr lang="he-IL" b="1" dirty="0" smtClean="0">
                <a:solidFill>
                  <a:srgbClr val="00B050"/>
                </a:solidFill>
              </a:rPr>
              <a:t>תשובה</a:t>
            </a:r>
            <a:r>
              <a:rPr lang="he-IL" b="1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מהנץ החמה - </a:t>
            </a:r>
            <a:r>
              <a:rPr lang="he-IL" dirty="0" smtClean="0">
                <a:solidFill>
                  <a:schemeClr val="tx1"/>
                </a:solidFill>
              </a:rPr>
              <a:t>ברגע השמש מנצנצת בראשי ההרים</a:t>
            </a:r>
          </a:p>
          <a:p>
            <a:pPr algn="just">
              <a:lnSpc>
                <a:spcPct val="160000"/>
              </a:lnSpc>
            </a:pPr>
            <a:r>
              <a:rPr lang="he-IL" dirty="0" smtClean="0">
                <a:solidFill>
                  <a:schemeClr val="tx1"/>
                </a:solidFill>
              </a:rPr>
              <a:t>אבל, אם התחיל לפני כן</a:t>
            </a:r>
          </a:p>
          <a:p>
            <a:pPr marL="514350" indent="-51435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משעלה עמוד השחר - </a:t>
            </a:r>
            <a:r>
              <a:rPr lang="he-IL" dirty="0" smtClean="0">
                <a:solidFill>
                  <a:schemeClr val="tx1"/>
                </a:solidFill>
              </a:rPr>
              <a:t>שיצאה קרן האור הראשונה, ועדין לא רואים את כל השמש</a:t>
            </a:r>
          </a:p>
          <a:p>
            <a:pPr algn="just">
              <a:lnSpc>
                <a:spcPct val="160000"/>
              </a:lnSpc>
            </a:pPr>
            <a:r>
              <a:rPr lang="he-IL" dirty="0" smtClean="0">
                <a:solidFill>
                  <a:schemeClr val="tx1"/>
                </a:solidFill>
              </a:rPr>
              <a:t>למרות שקרא את המגילה לפני - יצא ידי חובה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67544" y="188640"/>
            <a:ext cx="8280920" cy="12636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ד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שאלת המשנה ב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סיפא:</a:t>
            </a:r>
            <a:endParaRPr lang="he-IL" dirty="0"/>
          </a:p>
        </p:txBody>
      </p:sp>
      <p:sp>
        <p:nvSpPr>
          <p:cNvPr id="4" name="אליפסה 3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9649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552" y="1474029"/>
            <a:ext cx="7848872" cy="526733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he-IL" b="1" dirty="0" smtClean="0">
                <a:solidFill>
                  <a:schemeClr val="tx1"/>
                </a:solidFill>
              </a:rPr>
              <a:t>יש עוד דברים שצריך לחכות לנץ החמה כדי לעשות אותם:</a:t>
            </a:r>
          </a:p>
          <a:p>
            <a:pPr marL="457200" indent="-45720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ולא מלין - </a:t>
            </a:r>
            <a:r>
              <a:rPr lang="he-IL" dirty="0" smtClean="0">
                <a:solidFill>
                  <a:schemeClr val="tx1"/>
                </a:solidFill>
              </a:rPr>
              <a:t>ברית מילה</a:t>
            </a:r>
          </a:p>
          <a:p>
            <a:pPr marL="514350" indent="-51435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ולא </a:t>
            </a:r>
            <a:r>
              <a:rPr lang="he-IL" b="1" dirty="0" err="1" smtClean="0">
                <a:solidFill>
                  <a:schemeClr val="tx1"/>
                </a:solidFill>
              </a:rPr>
              <a:t>טובלין</a:t>
            </a:r>
            <a:r>
              <a:rPr lang="he-IL" b="1" dirty="0" smtClean="0">
                <a:solidFill>
                  <a:schemeClr val="tx1"/>
                </a:solidFill>
              </a:rPr>
              <a:t> - </a:t>
            </a:r>
            <a:r>
              <a:rPr lang="he-IL" dirty="0" smtClean="0">
                <a:solidFill>
                  <a:schemeClr val="tx1"/>
                </a:solidFill>
              </a:rPr>
              <a:t>גבר</a:t>
            </a:r>
            <a:r>
              <a:rPr lang="he-IL" b="1" dirty="0" smtClean="0">
                <a:solidFill>
                  <a:schemeClr val="tx1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טמא שצריך לטבול כדי להיות טהור</a:t>
            </a:r>
          </a:p>
          <a:p>
            <a:pPr marL="514350" indent="-51435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ולא מזין -</a:t>
            </a:r>
            <a:r>
              <a:rPr lang="he-IL" dirty="0" smtClean="0">
                <a:solidFill>
                  <a:schemeClr val="tx1"/>
                </a:solidFill>
              </a:rPr>
              <a:t> כשמקריבים קרבן מזין (זורקים) מהדם של הקרבן על המזבח</a:t>
            </a:r>
          </a:p>
          <a:p>
            <a:pPr marL="514350" indent="-51435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שומרת יום כנגד יום לא תטבול - </a:t>
            </a:r>
            <a:r>
              <a:rPr lang="he-IL" dirty="0" smtClean="0">
                <a:solidFill>
                  <a:schemeClr val="tx1"/>
                </a:solidFill>
              </a:rPr>
              <a:t>אישה שצריכה לטבול</a:t>
            </a:r>
          </a:p>
          <a:p>
            <a:pPr>
              <a:lnSpc>
                <a:spcPct val="160000"/>
              </a:lnSpc>
            </a:pPr>
            <a:r>
              <a:rPr lang="he-IL" b="1" dirty="0" smtClean="0">
                <a:solidFill>
                  <a:schemeClr val="tx1"/>
                </a:solidFill>
              </a:rPr>
              <a:t>וכל אלה אם עשה אותם לפני </a:t>
            </a:r>
            <a:r>
              <a:rPr lang="he-IL" b="1" u="sng" dirty="0" smtClean="0">
                <a:solidFill>
                  <a:schemeClr val="tx1"/>
                </a:solidFill>
              </a:rPr>
              <a:t>נץ החמה </a:t>
            </a:r>
          </a:p>
          <a:p>
            <a:pPr>
              <a:lnSpc>
                <a:spcPct val="160000"/>
              </a:lnSpc>
            </a:pPr>
            <a:r>
              <a:rPr lang="he-IL" b="1" dirty="0" smtClean="0">
                <a:solidFill>
                  <a:schemeClr val="tx1"/>
                </a:solidFill>
              </a:rPr>
              <a:t>אבל אחרי </a:t>
            </a:r>
            <a:r>
              <a:rPr lang="he-IL" b="1" u="sng" dirty="0" smtClean="0">
                <a:solidFill>
                  <a:schemeClr val="tx1"/>
                </a:solidFill>
              </a:rPr>
              <a:t>עלות השחר</a:t>
            </a:r>
            <a:r>
              <a:rPr lang="he-IL" b="1" dirty="0" smtClean="0">
                <a:solidFill>
                  <a:schemeClr val="tx1"/>
                </a:solidFill>
              </a:rPr>
              <a:t> - יצא ידי חובה.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67544" y="188640"/>
            <a:ext cx="8280920" cy="12636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ד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המשך ה</a:t>
            </a:r>
            <a:r>
              <a:rPr lang="he-IL" b="1" dirty="0" smtClean="0">
                <a:solidFill>
                  <a:srgbClr val="00B050"/>
                </a:solidFill>
                <a:latin typeface="David" pitchFamily="34" charset="-79"/>
              </a:rPr>
              <a:t>סיפא:</a:t>
            </a:r>
            <a:endParaRPr lang="he-IL" dirty="0"/>
          </a:p>
        </p:txBody>
      </p:sp>
      <p:sp>
        <p:nvSpPr>
          <p:cNvPr id="4" name="אליפסה 3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0752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296144"/>
          </a:xfrm>
        </p:spPr>
        <p:txBody>
          <a:bodyPr>
            <a:normAutofit/>
          </a:bodyPr>
          <a:lstStyle/>
          <a:p>
            <a: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פרק ב - קריאת מגילת אסתר</a:t>
            </a:r>
            <a:endParaRPr lang="he-IL" sz="6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488832" cy="5112568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פרק ב עוסק: מתי יוצאים ידי חובת קריאת מגילה.</a:t>
            </a:r>
          </a:p>
          <a:p>
            <a:pPr algn="just"/>
            <a:r>
              <a:rPr lang="he-IL" dirty="0" smtClean="0">
                <a:solidFill>
                  <a:schemeClr val="tx1"/>
                </a:solidFill>
              </a:rPr>
              <a:t>	</a:t>
            </a:r>
            <a:r>
              <a:rPr lang="he-IL" b="1" dirty="0" smtClean="0">
                <a:solidFill>
                  <a:srgbClr val="002060"/>
                </a:solidFill>
              </a:rPr>
              <a:t>יצא</a:t>
            </a:r>
            <a:r>
              <a:rPr lang="he-IL" dirty="0" smtClean="0">
                <a:solidFill>
                  <a:schemeClr val="tx1"/>
                </a:solidFill>
              </a:rPr>
              <a:t> ידי חובה = </a:t>
            </a:r>
            <a:r>
              <a:rPr lang="he-IL" b="1" dirty="0" smtClean="0">
                <a:solidFill>
                  <a:srgbClr val="002060"/>
                </a:solidFill>
              </a:rPr>
              <a:t>קיים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 err="1" smtClean="0">
                <a:solidFill>
                  <a:schemeClr val="tx1"/>
                </a:solidFill>
              </a:rPr>
              <a:t>המצוה</a:t>
            </a:r>
            <a:endParaRPr lang="he-IL" dirty="0" smtClean="0">
              <a:solidFill>
                <a:schemeClr val="tx1"/>
              </a:solidFill>
            </a:endParaRPr>
          </a:p>
          <a:p>
            <a:pPr algn="just"/>
            <a:r>
              <a:rPr lang="he-IL" dirty="0" smtClean="0">
                <a:solidFill>
                  <a:schemeClr val="tx1"/>
                </a:solidFill>
              </a:rPr>
              <a:t>	</a:t>
            </a:r>
            <a:r>
              <a:rPr lang="he-IL" b="1" dirty="0" smtClean="0">
                <a:solidFill>
                  <a:srgbClr val="002060"/>
                </a:solidFill>
              </a:rPr>
              <a:t>לא יצא </a:t>
            </a:r>
            <a:r>
              <a:rPr lang="he-IL" dirty="0" smtClean="0">
                <a:solidFill>
                  <a:schemeClr val="tx1"/>
                </a:solidFill>
              </a:rPr>
              <a:t>ידי חובה = </a:t>
            </a:r>
            <a:r>
              <a:rPr lang="he-IL" b="1" dirty="0" smtClean="0">
                <a:solidFill>
                  <a:srgbClr val="002060"/>
                </a:solidFill>
              </a:rPr>
              <a:t>לא קיים </a:t>
            </a:r>
            <a:r>
              <a:rPr lang="he-IL" dirty="0" smtClean="0">
                <a:solidFill>
                  <a:schemeClr val="tx1"/>
                </a:solidFill>
              </a:rPr>
              <a:t>את </a:t>
            </a:r>
            <a:r>
              <a:rPr lang="he-IL" dirty="0" err="1" smtClean="0">
                <a:solidFill>
                  <a:schemeClr val="tx1"/>
                </a:solidFill>
              </a:rPr>
              <a:t>המצוה</a:t>
            </a:r>
            <a:endParaRPr lang="he-IL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he-IL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כל אדם צריך להבין את קריאת המגילה, כיון שכך הוא מקיים את מצות </a:t>
            </a:r>
            <a:r>
              <a:rPr lang="he-IL" b="1" dirty="0" smtClean="0">
                <a:solidFill>
                  <a:srgbClr val="002060"/>
                </a:solidFill>
              </a:rPr>
              <a:t>פרסום נס פורים.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מי שלא הבין את המגילה, לא מכיר את הנס ולכן לא יצא ידי חובת קריאת מגילה.</a:t>
            </a:r>
          </a:p>
        </p:txBody>
      </p:sp>
    </p:spTree>
    <p:extLst>
      <p:ext uri="{BB962C8B-B14F-4D97-AF65-F5344CB8AC3E}">
        <p14:creationId xmlns:p14="http://schemas.microsoft.com/office/powerpoint/2010/main" val="319133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4824536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לדעת </a:t>
            </a:r>
            <a:r>
              <a:rPr lang="he-IL" b="1" dirty="0" smtClean="0">
                <a:solidFill>
                  <a:srgbClr val="0070C0"/>
                </a:solidFill>
              </a:rPr>
              <a:t>תנא קמא</a:t>
            </a:r>
            <a:r>
              <a:rPr lang="he-IL" b="1" dirty="0" smtClean="0">
                <a:solidFill>
                  <a:schemeClr val="tx1"/>
                </a:solidFill>
              </a:rPr>
              <a:t>, </a:t>
            </a:r>
            <a:r>
              <a:rPr lang="he-IL" b="1" dirty="0" smtClean="0">
                <a:solidFill>
                  <a:srgbClr val="00B050"/>
                </a:solidFill>
              </a:rPr>
              <a:t>כמה סוגי אנשים </a:t>
            </a:r>
            <a:r>
              <a:rPr lang="he-IL" b="1" dirty="0" smtClean="0">
                <a:solidFill>
                  <a:schemeClr val="tx1"/>
                </a:solidFill>
              </a:rPr>
              <a:t>לא יכולים להוציא ידי חובה את הקהל בבית הכנסת בקריאת המגילה: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>
                <a:solidFill>
                  <a:schemeClr val="tx1"/>
                </a:solidFill>
              </a:rPr>
              <a:t>לדעת </a:t>
            </a:r>
            <a:r>
              <a:rPr lang="he-IL" b="1" dirty="0" smtClean="0">
                <a:solidFill>
                  <a:srgbClr val="0070C0"/>
                </a:solidFill>
              </a:rPr>
              <a:t>ר' יהודה</a:t>
            </a:r>
            <a:r>
              <a:rPr lang="he-IL" b="1" dirty="0" smtClean="0">
                <a:solidFill>
                  <a:schemeClr val="tx1"/>
                </a:solidFill>
              </a:rPr>
              <a:t>, </a:t>
            </a:r>
            <a:r>
              <a:rPr lang="he-IL" b="1" dirty="0">
                <a:solidFill>
                  <a:srgbClr val="00B050"/>
                </a:solidFill>
              </a:rPr>
              <a:t>כמה סוגי אנשים </a:t>
            </a:r>
            <a:r>
              <a:rPr lang="he-IL" b="1" dirty="0">
                <a:solidFill>
                  <a:schemeClr val="tx1"/>
                </a:solidFill>
              </a:rPr>
              <a:t>לא יכולים להוציא ידי חובה את הקהל בבית הכנסת בקריאת המגילה: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איזה חלק מוקדם יותר ביום: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>
                <a:solidFill>
                  <a:schemeClr val="tx1"/>
                </a:solidFill>
              </a:rPr>
              <a:t>מתי עדיף להתחיל לקרא מגילה</a:t>
            </a:r>
            <a:r>
              <a:rPr lang="he-IL" b="1" dirty="0" smtClean="0">
                <a:solidFill>
                  <a:schemeClr val="tx1"/>
                </a:solidFill>
              </a:rPr>
              <a:t>?</a:t>
            </a:r>
            <a:endParaRPr lang="he-IL" b="1" dirty="0">
              <a:solidFill>
                <a:schemeClr val="tx1"/>
              </a:solidFill>
            </a:endParaRPr>
          </a:p>
          <a:p>
            <a:pPr algn="just"/>
            <a:endParaRPr lang="he-IL" b="1" dirty="0" smtClean="0">
              <a:solidFill>
                <a:schemeClr val="tx1"/>
              </a:solidFill>
            </a:endParaRPr>
          </a:p>
        </p:txBody>
      </p:sp>
      <p:sp>
        <p:nvSpPr>
          <p:cNvPr id="4" name="מלבן מעוגל 3"/>
          <p:cNvSpPr/>
          <p:nvPr/>
        </p:nvSpPr>
        <p:spPr>
          <a:xfrm>
            <a:off x="4427984" y="2489134"/>
            <a:ext cx="1478904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3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2771800" y="2489134"/>
            <a:ext cx="1478904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2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3966907" y="5085184"/>
            <a:ext cx="1939981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נץ החמה</a:t>
            </a:r>
            <a:endParaRPr lang="he-IL" sz="2400" dirty="0">
              <a:solidFill>
                <a:srgbClr val="002060"/>
              </a:solidFill>
            </a:endParaRPr>
          </a:p>
        </p:txBody>
      </p:sp>
      <p:sp>
        <p:nvSpPr>
          <p:cNvPr id="16" name="מלבן מעוגל 15"/>
          <p:cNvSpPr/>
          <p:nvPr/>
        </p:nvSpPr>
        <p:spPr>
          <a:xfrm>
            <a:off x="2051721" y="5085184"/>
            <a:ext cx="1737907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עלות השחר</a:t>
            </a:r>
            <a:endParaRPr lang="he-IL" sz="2400" dirty="0">
              <a:solidFill>
                <a:srgbClr val="002060"/>
              </a:solidFill>
            </a:endParaRPr>
          </a:p>
        </p:txBody>
      </p:sp>
      <p:sp>
        <p:nvSpPr>
          <p:cNvPr id="12" name="מלבן מעוגל 11"/>
          <p:cNvSpPr/>
          <p:nvPr/>
        </p:nvSpPr>
        <p:spPr>
          <a:xfrm>
            <a:off x="4427984" y="4005064"/>
            <a:ext cx="1478904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3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2771800" y="4005064"/>
            <a:ext cx="1478904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2</a:t>
            </a:r>
            <a:endParaRPr lang="he-IL" sz="2400" dirty="0" smtClean="0">
              <a:solidFill>
                <a:srgbClr val="002060"/>
              </a:solidFill>
            </a:endParaRPr>
          </a:p>
        </p:txBody>
      </p:sp>
      <p:sp>
        <p:nvSpPr>
          <p:cNvPr id="18" name="כותרת 1"/>
          <p:cNvSpPr txBox="1">
            <a:spLocks/>
          </p:cNvSpPr>
          <p:nvPr/>
        </p:nvSpPr>
        <p:spPr>
          <a:xfrm>
            <a:off x="467544" y="188640"/>
            <a:ext cx="8280920" cy="12636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ד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שאלות להבנת המשנה</a:t>
            </a:r>
            <a:endParaRPr lang="he-IL" dirty="0"/>
          </a:p>
        </p:txBody>
      </p:sp>
      <p:sp>
        <p:nvSpPr>
          <p:cNvPr id="19" name="אליפסה 18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" name="מלבן מעוגל 19"/>
          <p:cNvSpPr/>
          <p:nvPr/>
        </p:nvSpPr>
        <p:spPr>
          <a:xfrm>
            <a:off x="3937789" y="6181601"/>
            <a:ext cx="1939981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נץ החמה</a:t>
            </a:r>
            <a:endParaRPr lang="he-IL" sz="2400" dirty="0">
              <a:solidFill>
                <a:srgbClr val="002060"/>
              </a:solidFill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2022603" y="6181601"/>
            <a:ext cx="1737907" cy="5798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</a:rPr>
              <a:t>עלות השחר</a:t>
            </a:r>
            <a:endParaRPr lang="he-I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83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4" grpId="0" uiExpand="1" animBg="1"/>
      <p:bldP spid="5" grpId="0" uiExpand="1" animBg="1"/>
      <p:bldP spid="5" grpId="1" uiExpand="1" animBg="1"/>
      <p:bldP spid="15" grpId="0" animBg="1"/>
      <p:bldP spid="15" grpId="1" animBg="1"/>
      <p:bldP spid="16" grpId="0" animBg="1"/>
      <p:bldP spid="12" grpId="0" animBg="1"/>
      <p:bldP spid="12" grpId="1" animBg="1"/>
      <p:bldP spid="17" grpId="0" animBg="1"/>
      <p:bldP spid="20" grpId="0" animBg="1"/>
      <p:bldP spid="21" grpId="0" animBg="1"/>
      <p:bldP spid="21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he-IL" sz="5400" b="1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</a:t>
            </a:r>
            <a:r>
              <a:rPr lang="he-IL" sz="54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ד</a:t>
            </a:r>
            <a: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he-IL" sz="60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חלקי המשנה</a:t>
            </a:r>
            <a:endParaRPr lang="he-IL" sz="6000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776864" cy="3528392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רישא</a:t>
            </a:r>
            <a:r>
              <a:rPr lang="he-IL" dirty="0" smtClean="0">
                <a:solidFill>
                  <a:schemeClr val="tx1"/>
                </a:solidFill>
              </a:rPr>
              <a:t> = עוסקת בשאלה: </a:t>
            </a:r>
            <a:endParaRPr lang="he-IL" dirty="0">
              <a:solidFill>
                <a:schemeClr val="tx1"/>
              </a:solidFill>
            </a:endParaRPr>
          </a:p>
          <a:p>
            <a:pPr algn="just"/>
            <a:r>
              <a:rPr lang="he-IL" sz="4000" b="1" dirty="0" smtClean="0">
                <a:solidFill>
                  <a:srgbClr val="FF0000"/>
                </a:solidFill>
              </a:rPr>
              <a:t>מי יכול להוציא את הקהל ידי חובת קריאת מגילה</a:t>
            </a:r>
            <a:endParaRPr lang="he-IL" sz="4000" b="1" dirty="0" smtClean="0">
              <a:solidFill>
                <a:srgbClr val="FF0000"/>
              </a:solidFill>
            </a:endParaRPr>
          </a:p>
          <a:p>
            <a:pPr algn="just"/>
            <a:endParaRPr lang="he-IL" sz="1800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סיפא</a:t>
            </a:r>
            <a:r>
              <a:rPr lang="he-IL" dirty="0" smtClean="0">
                <a:solidFill>
                  <a:schemeClr val="tx1"/>
                </a:solidFill>
              </a:rPr>
              <a:t> = עוסקת בשאלה:  </a:t>
            </a:r>
          </a:p>
          <a:p>
            <a:pPr algn="just"/>
            <a:r>
              <a:rPr lang="he-IL" sz="4000" b="1" dirty="0" smtClean="0">
                <a:solidFill>
                  <a:srgbClr val="FF0000"/>
                </a:solidFill>
              </a:rPr>
              <a:t>מתי מותר להתחיל לקרא את המגילה ביום</a:t>
            </a:r>
            <a:endParaRPr lang="he-IL" sz="4000" b="1" dirty="0">
              <a:solidFill>
                <a:srgbClr val="FF0000"/>
              </a:solidFill>
            </a:endParaRPr>
          </a:p>
        </p:txBody>
      </p:sp>
      <p:sp>
        <p:nvSpPr>
          <p:cNvPr id="4" name="אליפסה 3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258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008111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ה</a:t>
            </a:r>
            <a:endParaRPr lang="he-IL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488832" cy="4464496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כָּל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הַיּוֹם כָּשֵׁר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לִקְרִיאַת 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הַמְּגִלָּה,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וְלִקְרִיאַת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הַהַלֵּל, וְלִתְקִיעַת שׁוֹפָר, וְלִנְטִילַת 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לוּלָב,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endParaRPr lang="he-IL" sz="700" b="1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וְלִתְפִלַּת </a:t>
            </a:r>
            <a:r>
              <a:rPr lang="he-IL" sz="20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הַמּוּסָפִין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</a:t>
            </a:r>
            <a:r>
              <a:rPr lang="he-IL" sz="2000" b="1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וְלַמּוּסָפִין</a:t>
            </a:r>
            <a:r>
              <a:rPr lang="he-IL" sz="20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 </a:t>
            </a:r>
            <a:r>
              <a:rPr lang="he-IL" sz="2000" b="1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וּלְוִדּוּי</a:t>
            </a:r>
            <a:r>
              <a:rPr lang="he-IL" sz="20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הַפָּרִים, </a:t>
            </a:r>
            <a:r>
              <a:rPr lang="he-IL" sz="20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וּלְוִדּוּי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הַמַּעֲשֵׂר, </a:t>
            </a:r>
            <a:r>
              <a:rPr lang="he-IL" sz="20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וּלְוִדּוּי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יוֹם הַכִּפּוּרִים, לַסְּמִיכָה, לַשְּׁחִיטָה, לַתְּנוּפָה, לַהַגָּשָׁה, לַקְּמִיצָה וְלַהַקְטָרָה, לַמְּלִיקָה, וְלַקַּבָּלָה, וְלַהַזָּיָה, </a:t>
            </a:r>
            <a:r>
              <a:rPr lang="he-IL" sz="20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וּלְהַשְׁקָיַת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סוֹטָה, וְלַעֲרִיפַת הָעֶגְלָה, וּלְטַהֲרַת </a:t>
            </a:r>
            <a:r>
              <a:rPr lang="he-IL" sz="20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הַמְּצֹרָע</a:t>
            </a:r>
            <a:endParaRPr lang="he-IL" sz="2000" b="1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1325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לבן מעוגל 28"/>
          <p:cNvSpPr/>
          <p:nvPr/>
        </p:nvSpPr>
        <p:spPr>
          <a:xfrm>
            <a:off x="834481" y="1124744"/>
            <a:ext cx="4097560" cy="94045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לקרא את מגילת אסתר בפורים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20" name="מלבן מעוגל 19"/>
          <p:cNvSpPr/>
          <p:nvPr/>
        </p:nvSpPr>
        <p:spPr>
          <a:xfrm>
            <a:off x="834480" y="2276872"/>
            <a:ext cx="4097560" cy="9167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לקראת את תפילת ההלל בראש חודש, ובמועדים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12" name="מלבן מעוגל 11"/>
          <p:cNvSpPr/>
          <p:nvPr/>
        </p:nvSpPr>
        <p:spPr>
          <a:xfrm>
            <a:off x="5076057" y="1144268"/>
            <a:ext cx="3327147" cy="94045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קריאת מגילה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5076056" y="2296396"/>
            <a:ext cx="3327147" cy="9167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קריאת הלל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14" name="כותרת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ה</a:t>
            </a:r>
            <a:endParaRPr lang="he-IL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834479" y="3405296"/>
            <a:ext cx="4097560" cy="91674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לשמוע תקיעת שופר </a:t>
            </a:r>
          </a:p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בראש השנה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5076055" y="3424820"/>
            <a:ext cx="3327147" cy="91674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תקיעת שופר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834479" y="4533720"/>
            <a:ext cx="4097560" cy="9167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נטילת ארבעת המינים בסוכות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22" name="מלבן מעוגל 21"/>
          <p:cNvSpPr/>
          <p:nvPr/>
        </p:nvSpPr>
        <p:spPr>
          <a:xfrm>
            <a:off x="5076055" y="4553244"/>
            <a:ext cx="3327147" cy="9167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נטילת לולב</a:t>
            </a:r>
            <a:endParaRPr lang="he-I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32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0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23108" y="162514"/>
            <a:ext cx="7886700" cy="643776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solidFill>
                  <a:srgbClr val="C00000"/>
                </a:solidFill>
              </a:rPr>
              <a:t>סיכום פרק </a:t>
            </a:r>
            <a:r>
              <a:rPr lang="he-IL" b="1" dirty="0" smtClean="0">
                <a:solidFill>
                  <a:srgbClr val="C00000"/>
                </a:solidFill>
              </a:rPr>
              <a:t>ב במסכת מגילה</a:t>
            </a: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29" name="מלבן מעוגל 28"/>
          <p:cNvSpPr/>
          <p:nvPr/>
        </p:nvSpPr>
        <p:spPr>
          <a:xfrm>
            <a:off x="179513" y="1124744"/>
            <a:ext cx="5976664" cy="94045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באיזו שפה מותר לשמוע את המגילה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20" name="מלבן מעוגל 19"/>
          <p:cNvSpPr/>
          <p:nvPr/>
        </p:nvSpPr>
        <p:spPr>
          <a:xfrm>
            <a:off x="179512" y="2276872"/>
            <a:ext cx="5976664" cy="91674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רישא: </a:t>
            </a:r>
            <a:r>
              <a:rPr lang="he-IL" sz="2800" dirty="0" smtClean="0">
                <a:solidFill>
                  <a:schemeClr val="tx1"/>
                </a:solidFill>
              </a:rPr>
              <a:t>דרך קריאת המגילה</a:t>
            </a:r>
          </a:p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סיפא: </a:t>
            </a:r>
            <a:r>
              <a:rPr lang="he-IL" sz="2800" dirty="0" smtClean="0">
                <a:solidFill>
                  <a:schemeClr val="tx1"/>
                </a:solidFill>
              </a:rPr>
              <a:t>איזו מגילה כשרה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12" name="מלבן מעוגל 11">
            <a:hlinkClick r:id="rId3" action="ppaction://hlinksldjump"/>
          </p:cNvPr>
          <p:cNvSpPr/>
          <p:nvPr/>
        </p:nvSpPr>
        <p:spPr>
          <a:xfrm>
            <a:off x="6357421" y="1144268"/>
            <a:ext cx="2391043" cy="94045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משנה א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13" name="מלבן מעוגל 12">
            <a:hlinkClick r:id="rId4" action="ppaction://hlinksldjump"/>
          </p:cNvPr>
          <p:cNvSpPr/>
          <p:nvPr/>
        </p:nvSpPr>
        <p:spPr>
          <a:xfrm>
            <a:off x="6357420" y="2296396"/>
            <a:ext cx="2391043" cy="91674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משנה ב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152152" y="3337637"/>
            <a:ext cx="5976664" cy="9167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רישא: </a:t>
            </a:r>
            <a:r>
              <a:rPr lang="he-IL" sz="2800" dirty="0" smtClean="0">
                <a:solidFill>
                  <a:schemeClr val="tx1"/>
                </a:solidFill>
              </a:rPr>
              <a:t>ההבדל בין עיר לכרך</a:t>
            </a:r>
          </a:p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סיפא: </a:t>
            </a:r>
            <a:r>
              <a:rPr lang="he-IL" sz="2800" dirty="0" smtClean="0">
                <a:solidFill>
                  <a:schemeClr val="tx1"/>
                </a:solidFill>
              </a:rPr>
              <a:t>מהיכן צריך לקראת את המגילה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19" name="מלבן מעוגל 18">
            <a:hlinkClick r:id="rId5" action="ppaction://hlinksldjump"/>
          </p:cNvPr>
          <p:cNvSpPr/>
          <p:nvPr/>
        </p:nvSpPr>
        <p:spPr>
          <a:xfrm>
            <a:off x="6330060" y="3357161"/>
            <a:ext cx="2391043" cy="9167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משנה </a:t>
            </a:r>
            <a:r>
              <a:rPr lang="he-IL" sz="2800" b="1" dirty="0" smtClean="0">
                <a:solidFill>
                  <a:schemeClr val="tx1"/>
                </a:solidFill>
              </a:rPr>
              <a:t>ג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179512" y="4417926"/>
            <a:ext cx="5976664" cy="9167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רישא: </a:t>
            </a:r>
            <a:r>
              <a:rPr lang="he-IL" sz="2800" dirty="0" smtClean="0">
                <a:solidFill>
                  <a:schemeClr val="tx1"/>
                </a:solidFill>
              </a:rPr>
              <a:t>מי יכול לקרא את המגילה</a:t>
            </a:r>
          </a:p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סיפא: </a:t>
            </a:r>
            <a:r>
              <a:rPr lang="he-IL" sz="2800" dirty="0" smtClean="0">
                <a:solidFill>
                  <a:schemeClr val="tx1"/>
                </a:solidFill>
              </a:rPr>
              <a:t>מתי מותר להתחיל קריאת מגילה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22" name="מלבן מעוגל 21">
            <a:hlinkClick r:id="rId6" action="ppaction://hlinksldjump"/>
          </p:cNvPr>
          <p:cNvSpPr/>
          <p:nvPr/>
        </p:nvSpPr>
        <p:spPr>
          <a:xfrm>
            <a:off x="6357420" y="4437450"/>
            <a:ext cx="2391043" cy="9167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משנה </a:t>
            </a:r>
            <a:r>
              <a:rPr lang="he-IL" sz="2800" b="1" dirty="0" smtClean="0">
                <a:solidFill>
                  <a:schemeClr val="tx1"/>
                </a:solidFill>
              </a:rPr>
              <a:t>ד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23" name="מלבן מעוגל 22"/>
          <p:cNvSpPr/>
          <p:nvPr/>
        </p:nvSpPr>
        <p:spPr>
          <a:xfrm>
            <a:off x="168140" y="5556907"/>
            <a:ext cx="5976664" cy="91674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כל היום מותר לקרא את המגילה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25" name="מלבן מעוגל 24">
            <a:hlinkClick r:id="rId7" action="ppaction://hlinksldjump"/>
          </p:cNvPr>
          <p:cNvSpPr/>
          <p:nvPr/>
        </p:nvSpPr>
        <p:spPr>
          <a:xfrm>
            <a:off x="6346048" y="5576431"/>
            <a:ext cx="2391043" cy="91674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משנה </a:t>
            </a:r>
            <a:r>
              <a:rPr lang="he-IL" sz="2800" b="1" dirty="0" smtClean="0">
                <a:solidFill>
                  <a:schemeClr val="tx1"/>
                </a:solidFill>
              </a:rPr>
              <a:t>ה</a:t>
            </a:r>
            <a:endParaRPr lang="he-I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11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0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2" grpId="0" animBg="1"/>
      <p:bldP spid="23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296144"/>
          </a:xfrm>
        </p:spPr>
        <p:txBody>
          <a:bodyPr>
            <a:normAutofit/>
          </a:bodyPr>
          <a:lstStyle/>
          <a:p>
            <a: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חלקי המשנה</a:t>
            </a:r>
            <a:endParaRPr lang="he-IL" sz="6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99592" y="2204864"/>
            <a:ext cx="7488832" cy="3528392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רישא</a:t>
            </a:r>
            <a:r>
              <a:rPr lang="he-IL" dirty="0" smtClean="0">
                <a:solidFill>
                  <a:schemeClr val="tx1"/>
                </a:solidFill>
              </a:rPr>
              <a:t> = </a:t>
            </a:r>
            <a:r>
              <a:rPr lang="he-IL" u="sng" dirty="0" smtClean="0">
                <a:solidFill>
                  <a:schemeClr val="tx1"/>
                </a:solidFill>
              </a:rPr>
              <a:t>ראש</a:t>
            </a:r>
            <a:r>
              <a:rPr lang="he-IL" dirty="0" smtClean="0">
                <a:solidFill>
                  <a:schemeClr val="tx1"/>
                </a:solidFill>
              </a:rPr>
              <a:t>, החלק הראשון (התחלה) של המשנה. </a:t>
            </a:r>
          </a:p>
          <a:p>
            <a:pPr algn="just"/>
            <a:endParaRPr lang="he-IL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</a:rPr>
              <a:t>סיפא</a:t>
            </a:r>
            <a:r>
              <a:rPr lang="he-IL" dirty="0" smtClean="0">
                <a:solidFill>
                  <a:schemeClr val="tx1"/>
                </a:solidFill>
              </a:rPr>
              <a:t> = </a:t>
            </a:r>
            <a:r>
              <a:rPr lang="he-IL" u="sng" dirty="0" smtClean="0">
                <a:solidFill>
                  <a:schemeClr val="tx1"/>
                </a:solidFill>
              </a:rPr>
              <a:t>סוף</a:t>
            </a:r>
            <a:r>
              <a:rPr lang="he-IL" dirty="0" smtClean="0">
                <a:solidFill>
                  <a:schemeClr val="tx1"/>
                </a:solidFill>
              </a:rPr>
              <a:t>, החלק האחרון של המשנה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3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008111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א</a:t>
            </a:r>
            <a:endParaRPr lang="he-IL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7992888" cy="4104456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הַקּוֹרֵא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אֶת הַמְּגִלָּה לְמַפְרֵעַ,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לֹא יָצָא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 </a:t>
            </a:r>
            <a:endParaRPr lang="he-IL" sz="2800" b="1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קְרָאָהּ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עַל פֶּה, 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קְרָאָהּ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תַּרְגּוּם, בְּכָל לָשׁוֹן,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לֹא יָצָא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 </a:t>
            </a:r>
            <a:endParaRPr lang="he-IL" sz="2800" b="1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אֲבָל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קוֹרִין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אוֹתָהּ לַלּוֹעֲזוֹת בְּלַעַז. </a:t>
            </a:r>
            <a:endParaRPr lang="he-IL" sz="2800" b="1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וְהַלּוֹעֵז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שֶׁשָּׁמַע אַשּׁוּרִית,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יָצָא</a:t>
            </a:r>
            <a:r>
              <a:rPr lang="en-US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:</a:t>
            </a:r>
            <a:endParaRPr lang="he-IL" sz="2800" b="1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1458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119659"/>
          </a:xfrm>
        </p:spPr>
        <p:txBody>
          <a:bodyPr>
            <a:normAutofit fontScale="90000"/>
          </a:bodyPr>
          <a:lstStyle/>
          <a:p>
            <a:r>
              <a:rPr lang="he-IL" sz="4800" b="1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</a:t>
            </a:r>
            <a:r>
              <a:rPr lang="he-IL" sz="48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א</a:t>
            </a:r>
            <a:r>
              <a:rPr lang="he-IL" dirty="0"/>
              <a:t/>
            </a:r>
            <a:br>
              <a:rPr lang="he-IL" dirty="0"/>
            </a:br>
            <a:r>
              <a:rPr lang="he-IL" dirty="0" smtClean="0">
                <a:latin typeface="David" pitchFamily="34" charset="-79"/>
              </a:rPr>
              <a:t>באיזה מקרים יוצאים ידי חובת קריאת המגילה?</a:t>
            </a:r>
            <a:endParaRPr lang="he-IL" dirty="0"/>
          </a:p>
        </p:txBody>
      </p:sp>
      <p:sp>
        <p:nvSpPr>
          <p:cNvPr id="11" name="אליפסה 10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4630968" y="1556792"/>
            <a:ext cx="3888432" cy="792088"/>
          </a:xfrm>
          <a:prstGeom prst="round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b="1" dirty="0" smtClean="0">
                <a:solidFill>
                  <a:schemeClr val="tx1"/>
                </a:solidFill>
              </a:rPr>
              <a:t>לא יצא</a:t>
            </a:r>
            <a:endParaRPr lang="he-IL" sz="3000" b="1" dirty="0">
              <a:solidFill>
                <a:schemeClr val="tx1"/>
              </a:solidFill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4644008" y="2420889"/>
            <a:ext cx="3888432" cy="108011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C00000"/>
                </a:solidFill>
              </a:rPr>
              <a:t>למפרע:</a:t>
            </a:r>
          </a:p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קריאת המגילה לא לפי הסדר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</a:rPr>
              <a:t>קודם פרק ב אחרי כך א, ואז ד, 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2" name="מלבן מעוגל 11"/>
          <p:cNvSpPr/>
          <p:nvPr/>
        </p:nvSpPr>
        <p:spPr>
          <a:xfrm>
            <a:off x="4644008" y="3645024"/>
            <a:ext cx="3875392" cy="71003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C00000"/>
                </a:solidFill>
              </a:rPr>
              <a:t>קראה על פה:</a:t>
            </a:r>
          </a:p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קרא את המגילה בעל פה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4" name="מלבן מעוגל 13"/>
          <p:cNvSpPr/>
          <p:nvPr/>
        </p:nvSpPr>
        <p:spPr>
          <a:xfrm>
            <a:off x="4630968" y="4509120"/>
            <a:ext cx="3888432" cy="100811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C00000"/>
                </a:solidFill>
              </a:rPr>
              <a:t>קראה תרגום:</a:t>
            </a:r>
          </a:p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קרא את המגילה </a:t>
            </a:r>
          </a:p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בתרגום לארמית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4630968" y="5661248"/>
            <a:ext cx="3888432" cy="10664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C00000"/>
                </a:solidFill>
              </a:rPr>
              <a:t>בכל לשון:</a:t>
            </a:r>
          </a:p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אדם ששומע את המגילה בשפה שהוא לא מבין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467544" y="1569166"/>
            <a:ext cx="3659368" cy="792088"/>
          </a:xfrm>
          <a:prstGeom prst="round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b="1" dirty="0" smtClean="0">
                <a:solidFill>
                  <a:schemeClr val="tx1"/>
                </a:solidFill>
              </a:rPr>
              <a:t>יצא</a:t>
            </a:r>
            <a:endParaRPr lang="he-IL" sz="3000" b="1" dirty="0">
              <a:solidFill>
                <a:schemeClr val="tx1"/>
              </a:solidFill>
            </a:endParaRPr>
          </a:p>
        </p:txBody>
      </p:sp>
      <p:sp>
        <p:nvSpPr>
          <p:cNvPr id="22" name="מלבן מעוגל 21"/>
          <p:cNvSpPr/>
          <p:nvPr/>
        </p:nvSpPr>
        <p:spPr>
          <a:xfrm>
            <a:off x="480584" y="2433262"/>
            <a:ext cx="3659368" cy="142007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C00000"/>
                </a:solidFill>
              </a:rPr>
              <a:t>קורין אותה ללועזות בלעז:</a:t>
            </a:r>
          </a:p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קוראים לכל אדם בשפה שהוא מבין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</a:rPr>
              <a:t>דוגמא: לדובר צרפתית בצרפתית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3" name="מלבן מעוגל 22"/>
          <p:cNvSpPr/>
          <p:nvPr/>
        </p:nvSpPr>
        <p:spPr>
          <a:xfrm>
            <a:off x="467544" y="3945430"/>
            <a:ext cx="3659368" cy="178782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C00000"/>
                </a:solidFill>
              </a:rPr>
              <a:t>לועז ששמע אשורית: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</a:rPr>
              <a:t>אשורית: עברית</a:t>
            </a:r>
          </a:p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אדם שאינו מבין עברית, יכול לשמוע את המגילה בעברית</a:t>
            </a:r>
            <a:endParaRPr lang="he-I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3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2" grpId="0" animBg="1"/>
      <p:bldP spid="14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b="1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א</a:t>
            </a:r>
            <a:r>
              <a:rPr lang="he-IL" b="1" dirty="0" smtClean="0">
                <a:solidFill>
                  <a:srgbClr val="00B050"/>
                </a:solidFill>
              </a:rPr>
              <a:t/>
            </a:r>
            <a:br>
              <a:rPr lang="he-IL" b="1" dirty="0" smtClean="0">
                <a:solidFill>
                  <a:srgbClr val="00B050"/>
                </a:solidFill>
              </a:rPr>
            </a:br>
            <a:r>
              <a:rPr lang="he-IL" b="1" dirty="0" smtClean="0">
                <a:solidFill>
                  <a:srgbClr val="00B050"/>
                </a:solidFill>
              </a:rPr>
              <a:t>שאלות להבנת המשנה</a:t>
            </a: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23528" y="1196752"/>
            <a:ext cx="8640960" cy="547260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500" b="1" dirty="0" smtClean="0"/>
              <a:t>שאלה: </a:t>
            </a:r>
            <a:r>
              <a:rPr lang="he-IL" sz="2500" dirty="0" err="1" smtClean="0"/>
              <a:t>ג'ורדי</a:t>
            </a:r>
            <a:r>
              <a:rPr lang="he-IL" sz="2500" dirty="0" smtClean="0"/>
              <a:t> גדל בספרד והוא מבין רק ספרדית,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500" dirty="0" smtClean="0"/>
              <a:t>	בפורים הוא התארח אצל סבא שלו בירושלים ושמע את 	המגילה בעברית, האם </a:t>
            </a:r>
            <a:r>
              <a:rPr lang="he-IL" sz="2500" dirty="0" err="1" smtClean="0"/>
              <a:t>ג'ורדי</a:t>
            </a:r>
            <a:r>
              <a:rPr lang="he-IL" sz="2500" dirty="0" smtClean="0"/>
              <a:t> יצא ידי חובת קריאת מגילה?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500" b="1" dirty="0" smtClean="0"/>
              <a:t>תשובה: </a:t>
            </a:r>
            <a:r>
              <a:rPr lang="he-IL" sz="25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כן!</a:t>
            </a:r>
          </a:p>
          <a:p>
            <a:pPr marL="0" indent="0">
              <a:lnSpc>
                <a:spcPct val="150000"/>
              </a:lnSpc>
              <a:buNone/>
            </a:pPr>
            <a:endParaRPr lang="he-IL" sz="9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sz="2500" b="1" dirty="0" smtClean="0"/>
              <a:t>שאלה: </a:t>
            </a:r>
            <a:r>
              <a:rPr lang="he-IL" sz="2500" dirty="0" smtClean="0"/>
              <a:t>מדוע, הרי הוא לא הבין מה ששמע?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500" b="1" dirty="0" smtClean="0"/>
              <a:t>תשובה: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5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כיון שעברית זו השפה הכי משובחת, ולכן מי ששומע עברית יסתקרן להבין מה מסופר במגילה.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500" dirty="0" smtClean="0">
                <a:solidFill>
                  <a:srgbClr val="00206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וכשיספרו לו הוא ילמד את הסיפור, וכך יתפרסם הנס.</a:t>
            </a:r>
          </a:p>
        </p:txBody>
      </p:sp>
      <p:sp>
        <p:nvSpPr>
          <p:cNvPr id="6" name="אליפסה 5">
            <a:hlinkClick r:id="rId3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306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008111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ב</a:t>
            </a:r>
            <a:endParaRPr lang="he-IL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6912768" cy="5184576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קְרָאָהּ </a:t>
            </a:r>
            <a:r>
              <a:rPr lang="he-IL" sz="28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סֵרוּגִין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וּמִתְנַמְנֵם, </a:t>
            </a: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יָצָא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הָיָה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כוֹתְבָהּ, דּוֹרְשָׁהּ, וּמַגִּיהָהּ, אִם </a:t>
            </a:r>
            <a:r>
              <a:rPr lang="he-IL" sz="28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כִּוֵּן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לִבּוֹ, </a:t>
            </a: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יָצָא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				וְאִם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לָאו,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לֹא </a:t>
            </a: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יָצָא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הָיְתָה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כְּתוּבָה בְּסַם, </a:t>
            </a:r>
            <a:r>
              <a:rPr lang="he-IL" sz="28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וּבְסִקְרָא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</a:t>
            </a:r>
            <a:r>
              <a:rPr lang="he-IL" sz="28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וּבְקוֹמוֹס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וּבְקַנְקַנְתּוֹם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עַל הַנְּיָר וְעַל </a:t>
            </a:r>
            <a:r>
              <a:rPr lang="he-IL" sz="28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הַדִּפְתְּרָא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</a:t>
            </a:r>
            <a:r>
              <a:rPr lang="he-IL" sz="28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לֹא </a:t>
            </a:r>
            <a:r>
              <a:rPr lang="he-IL" sz="28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יָצָא</a:t>
            </a: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he-IL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עַד </a:t>
            </a:r>
            <a:r>
              <a:rPr lang="he-IL" sz="28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שֶׁתְּהֵא כְּתוּבָה אַשּׁוּרִית, עַל הַסֵּפֶר, וּבִדְיוֹ</a:t>
            </a:r>
            <a:r>
              <a:rPr lang="en-US" sz="28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:</a:t>
            </a:r>
            <a:endParaRPr lang="he-IL" sz="2800" b="1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6948263" y="980728"/>
            <a:ext cx="1361743" cy="591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 smtClean="0">
                <a:solidFill>
                  <a:srgbClr val="C0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רישא:</a:t>
            </a:r>
            <a:endParaRPr lang="he-IL" sz="3000" dirty="0">
              <a:solidFill>
                <a:srgbClr val="C0000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5" name="מלבן 4">
            <a:hlinkClick r:id="rId4" action="ppaction://hlinksldjump"/>
          </p:cNvPr>
          <p:cNvSpPr/>
          <p:nvPr/>
        </p:nvSpPr>
        <p:spPr>
          <a:xfrm>
            <a:off x="6948262" y="3356992"/>
            <a:ext cx="1361743" cy="591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 smtClean="0">
                <a:solidFill>
                  <a:srgbClr val="C0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סיפא:</a:t>
            </a:r>
            <a:endParaRPr lang="he-IL" sz="3000" dirty="0">
              <a:solidFill>
                <a:srgbClr val="C0000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8402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he-IL" sz="5400" b="1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מסכת מגילה פרק ב משנה ב</a:t>
            </a:r>
            <a: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he-IL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חלקי המשנה</a:t>
            </a:r>
            <a:endParaRPr lang="he-IL" sz="6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776864" cy="3528392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  <a:hlinkClick r:id="rId3" action="ppaction://hlinksldjump"/>
              </a:rPr>
              <a:t>רישא</a:t>
            </a:r>
            <a:r>
              <a:rPr lang="he-IL" dirty="0" smtClean="0">
                <a:solidFill>
                  <a:schemeClr val="tx1"/>
                </a:solidFill>
                <a:hlinkClick r:id="rId3" action="ppaction://hlinksldjump"/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= עוסקת בשאלה: </a:t>
            </a:r>
            <a:r>
              <a:rPr lang="he-IL" u="sng" dirty="0" smtClean="0">
                <a:solidFill>
                  <a:schemeClr val="tx1"/>
                </a:solidFill>
              </a:rPr>
              <a:t>מהי דרך הקריאה בה יוצאים ידי חובת קריאת מגילה?</a:t>
            </a:r>
            <a:endParaRPr lang="he-IL" dirty="0" smtClean="0">
              <a:solidFill>
                <a:schemeClr val="tx1"/>
              </a:solidFill>
            </a:endParaRPr>
          </a:p>
          <a:p>
            <a:pPr algn="just"/>
            <a:endParaRPr lang="he-IL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he-IL" b="1" dirty="0" smtClean="0">
                <a:solidFill>
                  <a:schemeClr val="tx1"/>
                </a:solidFill>
                <a:hlinkClick r:id="rId4" action="ppaction://hlinksldjump"/>
              </a:rPr>
              <a:t>סיפא</a:t>
            </a:r>
            <a:r>
              <a:rPr lang="he-IL" dirty="0" smtClean="0">
                <a:solidFill>
                  <a:schemeClr val="tx1"/>
                </a:solidFill>
                <a:hlinkClick r:id="rId4" action="ppaction://hlinksldjump"/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= עוסקת בשאלה:  </a:t>
            </a:r>
            <a:r>
              <a:rPr lang="he-IL" u="sng" dirty="0" smtClean="0">
                <a:solidFill>
                  <a:schemeClr val="tx1"/>
                </a:solidFill>
              </a:rPr>
              <a:t>איזו מגילה כשרה?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אליפסה 3">
            <a:hlinkClick r:id="rId5" action="ppaction://hlinksldjump"/>
          </p:cNvPr>
          <p:cNvSpPr/>
          <p:nvPr/>
        </p:nvSpPr>
        <p:spPr>
          <a:xfrm>
            <a:off x="251520" y="210354"/>
            <a:ext cx="1165922" cy="734096"/>
          </a:xfrm>
          <a:prstGeom prst="ellipse">
            <a:avLst/>
          </a:prstGeom>
          <a:blipFill>
            <a:blip r:embed="rId6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Aharoni" pitchFamily="2" charset="-79"/>
                <a:cs typeface="Aharoni" pitchFamily="2" charset="-79"/>
              </a:rPr>
              <a:t>משנה</a:t>
            </a:r>
            <a:endParaRPr lang="he-IL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6545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1534</Words>
  <Application>Microsoft Office PowerPoint</Application>
  <PresentationFormat>‫הצגה על המסך (4:3)</PresentationFormat>
  <Paragraphs>336</Paragraphs>
  <Slides>34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34</vt:i4>
      </vt:variant>
    </vt:vector>
  </HeadingPairs>
  <TitlesOfParts>
    <vt:vector size="42" baseType="lpstr">
      <vt:lpstr>Aharoni</vt:lpstr>
      <vt:lpstr>Arial</vt:lpstr>
      <vt:lpstr>Calibri</vt:lpstr>
      <vt:lpstr>David</vt:lpstr>
      <vt:lpstr>Guttman Stam</vt:lpstr>
      <vt:lpstr>Guttman Yad-Brush</vt:lpstr>
      <vt:lpstr>Times New Roman</vt:lpstr>
      <vt:lpstr>ערכת נושא Office</vt:lpstr>
      <vt:lpstr>מסכת מגילה</vt:lpstr>
      <vt:lpstr>מסכת מגילה</vt:lpstr>
      <vt:lpstr>פרק ב - קריאת מגילת אסתר</vt:lpstr>
      <vt:lpstr>חלקי המשנה</vt:lpstr>
      <vt:lpstr>מסכת מגילה פרק ב משנה א</vt:lpstr>
      <vt:lpstr>מסכת מגילה פרק ב משנה א באיזה מקרים יוצאים ידי חובת קריאת המגילה?</vt:lpstr>
      <vt:lpstr>מסכת מגילה פרק ב משנה א שאלות להבנת המשנה</vt:lpstr>
      <vt:lpstr>מסכת מגילה פרק ב משנה ב</vt:lpstr>
      <vt:lpstr>מסכת מגילה פרק ב משנה ב חלקי המשנה</vt:lpstr>
      <vt:lpstr>מצגת של PowerPoint</vt:lpstr>
      <vt:lpstr>מסכת מגילה פרק ב משנה ב רישא: מהי הדרך בה מותר לקרא מגילה?</vt:lpstr>
      <vt:lpstr>מצגת של PowerPoint</vt:lpstr>
      <vt:lpstr>מצגת של PowerPoint</vt:lpstr>
      <vt:lpstr>מסכת מגילה פרק ב משנה ב סיפא: איזו מגילה כשרה?</vt:lpstr>
      <vt:lpstr>מצגת של PowerPoint</vt:lpstr>
      <vt:lpstr>הקדמה למשנה ג</vt:lpstr>
      <vt:lpstr>מסכת מגילה פרק ב משנה ג</vt:lpstr>
      <vt:lpstr>מסכת מגילה פרק ב משנה ג</vt:lpstr>
      <vt:lpstr>מסכת מגילה פרק ב משנה ג הסבר הרישא: בֶּן עִיר שֶׁהָלַךְ לִכְרַךְ </vt:lpstr>
      <vt:lpstr>מצגת של PowerPoint</vt:lpstr>
      <vt:lpstr>מסכת מגילה פרק ב משנה ג הסבר הרישא: וּבֶן כְּרַךְ שֶׁהָלַךְ לְעִיר</vt:lpstr>
      <vt:lpstr>מסכת מגילה פרק ב משנה ג הסבר הרישא: וּבֶן כְּרַךְ שֶׁהָלַךְ לְעִיר</vt:lpstr>
      <vt:lpstr>סיכום הרישא: האם צריך לקרא מגילה?</vt:lpstr>
      <vt:lpstr>מסכת מגילה פרק ב משנה ג שאלת המשנה בסיפא:</vt:lpstr>
      <vt:lpstr>מסכת מגילה פרק ב משנה ג חלקי המשנה</vt:lpstr>
      <vt:lpstr>מסכת מגילה פרק ב משנה ד</vt:lpstr>
      <vt:lpstr>מצגת של PowerPoint</vt:lpstr>
      <vt:lpstr>מצגת של PowerPoint</vt:lpstr>
      <vt:lpstr>מצגת של PowerPoint</vt:lpstr>
      <vt:lpstr>מצגת של PowerPoint</vt:lpstr>
      <vt:lpstr>מסכת מגילה פרק ב משנה ד חלקי המשנה</vt:lpstr>
      <vt:lpstr>מסכת מגילה פרק ב משנה ה</vt:lpstr>
      <vt:lpstr>מסכת מגילה פרק ב משנה ה</vt:lpstr>
      <vt:lpstr>סיכום פרק ב במסכת מגילה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תענית פרק ב משנה א</dc:title>
  <dc:creator>usaer</dc:creator>
  <cp:lastModifiedBy>דודי ויעל</cp:lastModifiedBy>
  <cp:revision>270</cp:revision>
  <dcterms:created xsi:type="dcterms:W3CDTF">2017-11-12T06:02:42Z</dcterms:created>
  <dcterms:modified xsi:type="dcterms:W3CDTF">2018-02-17T23:47:52Z</dcterms:modified>
</cp:coreProperties>
</file>