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 bookmarkIdSeed="2">
  <p:sldMasterIdLst>
    <p:sldMasterId id="2147483660" r:id="rId1"/>
  </p:sldMasterIdLst>
  <p:sldIdLst>
    <p:sldId id="256" r:id="rId2"/>
    <p:sldId id="260" r:id="rId3"/>
    <p:sldId id="261" r:id="rId4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100" d="100"/>
          <a:sy n="100" d="100"/>
        </p:scale>
        <p:origin x="-1980" y="-3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ח'/אייר/תשע"ו</a:t>
            </a:fld>
            <a:endParaRPr lang="he-IL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ח'/אייר/תשע"ו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ח'/אייר/תשע"ו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ח'/אייר/תשע"ו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ח'/אייר/תשע"ו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ח'/אייר/תשע"ו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ח'/אייר/תשע"ו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ח'/אייר/תשע"ו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ח'/אייר/תשע"ו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ח'/אייר/תשע"ו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ח'/אייר/תשע"ו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8BFBE59-AEBB-469E-8F7C-106FD193B50D}" type="datetimeFigureOut">
              <a:rPr lang="he-IL" smtClean="0"/>
              <a:t>ח'/אייר/תשע"ו</a:t>
            </a:fld>
            <a:endParaRPr lang="he-IL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539552" y="908720"/>
            <a:ext cx="7851648" cy="1828800"/>
          </a:xfrm>
        </p:spPr>
        <p:txBody>
          <a:bodyPr/>
          <a:lstStyle/>
          <a:p>
            <a:r>
              <a:rPr lang="he-IL" dirty="0" smtClean="0"/>
              <a:t>מסכת סוכה פרק ב משנה ג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467544" y="3284984"/>
            <a:ext cx="7854696" cy="1752600"/>
          </a:xfrm>
        </p:spPr>
        <p:txBody>
          <a:bodyPr>
            <a:noAutofit/>
          </a:bodyPr>
          <a:lstStyle/>
          <a:p>
            <a:pPr algn="ctr"/>
            <a:r>
              <a:rPr lang="he-IL" sz="6000" dirty="0" smtClean="0"/>
              <a:t>סוכות מיוחדות וסוכה שדפנותיה עשויות מאילנות</a:t>
            </a:r>
            <a:endParaRPr lang="he-IL" sz="6000" dirty="0"/>
          </a:p>
        </p:txBody>
      </p:sp>
    </p:spTree>
    <p:extLst>
      <p:ext uri="{BB962C8B-B14F-4D97-AF65-F5344CB8AC3E}">
        <p14:creationId xmlns:p14="http://schemas.microsoft.com/office/powerpoint/2010/main" val="321030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מלבן מעוגל 17"/>
          <p:cNvSpPr/>
          <p:nvPr/>
        </p:nvSpPr>
        <p:spPr>
          <a:xfrm>
            <a:off x="7740352" y="4653136"/>
            <a:ext cx="1260141" cy="44755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0" name="מלבן מעוגל 29"/>
          <p:cNvSpPr/>
          <p:nvPr/>
        </p:nvSpPr>
        <p:spPr>
          <a:xfrm>
            <a:off x="7524328" y="5555566"/>
            <a:ext cx="1571426" cy="585792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9" name="מלבן מעוגל 28"/>
          <p:cNvSpPr/>
          <p:nvPr/>
        </p:nvSpPr>
        <p:spPr>
          <a:xfrm>
            <a:off x="827584" y="5100689"/>
            <a:ext cx="1702692" cy="585792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8" name="מלבן מעוגל 27"/>
          <p:cNvSpPr/>
          <p:nvPr/>
        </p:nvSpPr>
        <p:spPr>
          <a:xfrm>
            <a:off x="1403648" y="3685892"/>
            <a:ext cx="2888704" cy="585792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" name="מלבן מעוגל 20"/>
          <p:cNvSpPr/>
          <p:nvPr/>
        </p:nvSpPr>
        <p:spPr>
          <a:xfrm>
            <a:off x="3995937" y="3162092"/>
            <a:ext cx="3038400" cy="585792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2" name="מלבן מעוגל 21"/>
          <p:cNvSpPr/>
          <p:nvPr/>
        </p:nvSpPr>
        <p:spPr>
          <a:xfrm>
            <a:off x="1223628" y="1870026"/>
            <a:ext cx="3066071" cy="585792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מלבן מעוגל 15"/>
          <p:cNvSpPr/>
          <p:nvPr/>
        </p:nvSpPr>
        <p:spPr>
          <a:xfrm>
            <a:off x="1828131" y="971000"/>
            <a:ext cx="1879773" cy="585792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7" name="מלבן מעוגל 26"/>
          <p:cNvSpPr/>
          <p:nvPr/>
        </p:nvSpPr>
        <p:spPr>
          <a:xfrm>
            <a:off x="7956376" y="1457522"/>
            <a:ext cx="1044117" cy="433392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מלבן מעוגל 14"/>
          <p:cNvSpPr/>
          <p:nvPr/>
        </p:nvSpPr>
        <p:spPr>
          <a:xfrm>
            <a:off x="5436096" y="3726760"/>
            <a:ext cx="3528392" cy="504056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מלבן מעוגל 13"/>
          <p:cNvSpPr/>
          <p:nvPr/>
        </p:nvSpPr>
        <p:spPr>
          <a:xfrm>
            <a:off x="8244408" y="3264952"/>
            <a:ext cx="720080" cy="380072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מלבן מעוגל 12"/>
          <p:cNvSpPr/>
          <p:nvPr/>
        </p:nvSpPr>
        <p:spPr>
          <a:xfrm>
            <a:off x="1819746" y="2780928"/>
            <a:ext cx="2896269" cy="484024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מלבן מעוגל 11"/>
          <p:cNvSpPr/>
          <p:nvPr/>
        </p:nvSpPr>
        <p:spPr>
          <a:xfrm>
            <a:off x="5292080" y="2780928"/>
            <a:ext cx="3672408" cy="484024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מלבן מעוגל 10"/>
          <p:cNvSpPr/>
          <p:nvPr/>
        </p:nvSpPr>
        <p:spPr>
          <a:xfrm>
            <a:off x="5436096" y="1922959"/>
            <a:ext cx="1512168" cy="585792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 מעוגל 9"/>
          <p:cNvSpPr/>
          <p:nvPr/>
        </p:nvSpPr>
        <p:spPr>
          <a:xfrm>
            <a:off x="7272300" y="1890914"/>
            <a:ext cx="1656184" cy="585792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מעוגל 8"/>
          <p:cNvSpPr/>
          <p:nvPr/>
        </p:nvSpPr>
        <p:spPr>
          <a:xfrm>
            <a:off x="4860032" y="971000"/>
            <a:ext cx="1944216" cy="585792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מעוגל 7"/>
          <p:cNvSpPr/>
          <p:nvPr/>
        </p:nvSpPr>
        <p:spPr>
          <a:xfrm>
            <a:off x="7236296" y="971000"/>
            <a:ext cx="1728192" cy="585792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6" name="מלבן מעוגל 25"/>
          <p:cNvSpPr/>
          <p:nvPr/>
        </p:nvSpPr>
        <p:spPr>
          <a:xfrm>
            <a:off x="4283968" y="3645024"/>
            <a:ext cx="864096" cy="585792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3" name="מלבן מעוגל 22"/>
          <p:cNvSpPr/>
          <p:nvPr/>
        </p:nvSpPr>
        <p:spPr>
          <a:xfrm>
            <a:off x="2555776" y="5085184"/>
            <a:ext cx="864096" cy="585792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4" name="מלבן מעוגל 23"/>
          <p:cNvSpPr/>
          <p:nvPr/>
        </p:nvSpPr>
        <p:spPr>
          <a:xfrm>
            <a:off x="7092280" y="3140968"/>
            <a:ext cx="864096" cy="585792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5" name="מלבן מעוגל 24"/>
          <p:cNvSpPr/>
          <p:nvPr/>
        </p:nvSpPr>
        <p:spPr>
          <a:xfrm>
            <a:off x="4292352" y="1922959"/>
            <a:ext cx="864096" cy="585792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" name="מלבן מעוגל 1"/>
          <p:cNvSpPr/>
          <p:nvPr/>
        </p:nvSpPr>
        <p:spPr>
          <a:xfrm>
            <a:off x="3707904" y="971000"/>
            <a:ext cx="864096" cy="585792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126262" y="465421"/>
            <a:ext cx="7854696" cy="5904656"/>
          </a:xfrm>
        </p:spPr>
        <p:txBody>
          <a:bodyPr>
            <a:noAutofit/>
          </a:bodyPr>
          <a:lstStyle/>
          <a:p>
            <a:r>
              <a:rPr lang="he-IL" sz="2800" b="1" dirty="0"/>
              <a:t>הָעוֹשֶׂה </a:t>
            </a:r>
            <a:r>
              <a:rPr lang="he-IL" sz="2800" b="1" dirty="0" err="1"/>
              <a:t>סֻכָּתו</a:t>
            </a:r>
            <a:r>
              <a:rPr lang="he-IL" sz="2800" b="1" dirty="0"/>
              <a:t>ֹ </a:t>
            </a:r>
            <a:endParaRPr lang="en-US" sz="2800" dirty="0"/>
          </a:p>
          <a:p>
            <a:r>
              <a:rPr lang="he-IL" sz="2800" b="1" dirty="0"/>
              <a:t>בְּרֹאשׁ הָעֲגָלָה </a:t>
            </a:r>
            <a:r>
              <a:rPr lang="he-IL" sz="2800" b="1" u="sng" dirty="0"/>
              <a:t>אוֹ</a:t>
            </a:r>
            <a:r>
              <a:rPr lang="he-IL" sz="2800" b="1" dirty="0"/>
              <a:t> בְּרֹאשׁ הַסְּפִינָה – </a:t>
            </a:r>
            <a:r>
              <a:rPr lang="he-IL" sz="2800" b="1" dirty="0" smtClean="0"/>
              <a:t>כְּשֵׁרָה </a:t>
            </a:r>
            <a:r>
              <a:rPr lang="he-IL" sz="2800" b="1" dirty="0" err="1"/>
              <a:t>וְעוֹלִין</a:t>
            </a:r>
            <a:r>
              <a:rPr lang="he-IL" sz="2800" b="1" dirty="0"/>
              <a:t> לָהּ בְּיוֹם טוֹב.</a:t>
            </a:r>
            <a:endParaRPr lang="en-US" sz="2800" dirty="0"/>
          </a:p>
          <a:p>
            <a:r>
              <a:rPr lang="he-IL" sz="2800" b="1" dirty="0"/>
              <a:t>בְּרֹאשׁ הָאִילָן </a:t>
            </a:r>
            <a:r>
              <a:rPr lang="he-IL" sz="2800" b="1" u="sng" dirty="0"/>
              <a:t>אוֹ</a:t>
            </a:r>
            <a:r>
              <a:rPr lang="he-IL" sz="2800" b="1" dirty="0"/>
              <a:t> עַל גַּבֵּי גָּמָל – </a:t>
            </a:r>
            <a:r>
              <a:rPr lang="he-IL" sz="2800" b="1" dirty="0" smtClean="0"/>
              <a:t>כְּשֵׁרָה </a:t>
            </a:r>
            <a:r>
              <a:rPr lang="he-IL" sz="2800" b="1" dirty="0"/>
              <a:t>וְאֵין </a:t>
            </a:r>
            <a:r>
              <a:rPr lang="he-IL" sz="2800" b="1" dirty="0" err="1"/>
              <a:t>עוֹלִין</a:t>
            </a:r>
            <a:r>
              <a:rPr lang="he-IL" sz="2800" b="1" dirty="0"/>
              <a:t> לָהּ בְיוֹם טוֹב. </a:t>
            </a:r>
            <a:endParaRPr lang="he-IL" sz="2800" dirty="0"/>
          </a:p>
          <a:p>
            <a:endParaRPr lang="en-US" sz="1600" dirty="0"/>
          </a:p>
          <a:p>
            <a:r>
              <a:rPr lang="he-IL" sz="2800" b="1" dirty="0"/>
              <a:t>שְׁתַּיִם בְּאִילָן וְאַחַת בִּידֵי אָדָם, </a:t>
            </a:r>
            <a:r>
              <a:rPr lang="he-IL" sz="2800" b="1" u="sng" dirty="0" smtClean="0"/>
              <a:t>אוֹ</a:t>
            </a:r>
            <a:r>
              <a:rPr lang="he-IL" sz="2800" b="1" dirty="0" smtClean="0"/>
              <a:t> </a:t>
            </a:r>
            <a:r>
              <a:rPr lang="he-IL" sz="2800" b="1" dirty="0"/>
              <a:t>שְׁתַּיִם בִּידֵי אָדָם וְאַחַת בְּאִילָן – </a:t>
            </a:r>
            <a:r>
              <a:rPr lang="he-IL" sz="2800" b="1" dirty="0" smtClean="0"/>
              <a:t>כְּשֵׁרָה </a:t>
            </a:r>
            <a:r>
              <a:rPr lang="he-IL" sz="2800" b="1" dirty="0"/>
              <a:t>וְאֵין </a:t>
            </a:r>
            <a:r>
              <a:rPr lang="he-IL" sz="2800" b="1" dirty="0" err="1"/>
              <a:t>עוֹלִין</a:t>
            </a:r>
            <a:r>
              <a:rPr lang="he-IL" sz="2800" b="1" dirty="0"/>
              <a:t> לָהּ בְיוֹם טוֹב. </a:t>
            </a:r>
            <a:endParaRPr lang="en-US" sz="2800" dirty="0"/>
          </a:p>
          <a:p>
            <a:r>
              <a:rPr lang="he-IL" sz="2800" b="1" dirty="0"/>
              <a:t>שָׁלֹשׁ בִּידֵי אָדָם וְאַחַת בְּאִילָן – </a:t>
            </a:r>
            <a:r>
              <a:rPr lang="he-IL" sz="2800" b="1" dirty="0" smtClean="0"/>
              <a:t>כְּשֵׁרָה </a:t>
            </a:r>
            <a:r>
              <a:rPr lang="he-IL" sz="2800" b="1" dirty="0" err="1"/>
              <a:t>וְעוֹלִין</a:t>
            </a:r>
            <a:r>
              <a:rPr lang="he-IL" sz="2800" b="1" dirty="0"/>
              <a:t> לָהּ בְיוֹם טוֹב. </a:t>
            </a:r>
            <a:endParaRPr lang="en-US" sz="2800" dirty="0"/>
          </a:p>
          <a:p>
            <a:endParaRPr lang="he-IL" sz="1050" b="1" dirty="0" smtClean="0"/>
          </a:p>
          <a:p>
            <a:endParaRPr lang="he-IL" sz="1050" b="1" dirty="0" smtClean="0"/>
          </a:p>
          <a:p>
            <a:r>
              <a:rPr lang="he-IL" sz="2800" b="1" dirty="0" smtClean="0"/>
              <a:t>זֶה </a:t>
            </a:r>
            <a:r>
              <a:rPr lang="he-IL" sz="2800" b="1" dirty="0"/>
              <a:t>הַכְּלָל: </a:t>
            </a:r>
            <a:endParaRPr lang="en-US" sz="2800" dirty="0"/>
          </a:p>
          <a:p>
            <a:r>
              <a:rPr lang="he-IL" sz="2800" b="1" dirty="0"/>
              <a:t>כָּל שֶׁנִּטַּל הָאִילָן וִיכוֹלָה לַעֲמוֹד בִּפְנֵי עַצְמָהּ - כְּשֵׁרָה </a:t>
            </a:r>
            <a:r>
              <a:rPr lang="he-IL" sz="2800" b="1" dirty="0" err="1"/>
              <a:t>וְעוֹלִין</a:t>
            </a:r>
            <a:r>
              <a:rPr lang="he-IL" sz="2800" b="1" dirty="0"/>
              <a:t> לָהּ בְיוֹם טוֹב.</a:t>
            </a:r>
            <a:endParaRPr lang="en-US" sz="2800" dirty="0"/>
          </a:p>
          <a:p>
            <a:pPr algn="just"/>
            <a:endParaRPr lang="he-IL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63563" y="136576"/>
            <a:ext cx="1656184" cy="369332"/>
          </a:xfrm>
          <a:prstGeom prst="rect">
            <a:avLst/>
          </a:prstGeom>
          <a:solidFill>
            <a:srgbClr val="7030A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 smtClean="0"/>
              <a:t>מקרה</a:t>
            </a:r>
            <a:endParaRPr lang="he-IL" dirty="0"/>
          </a:p>
        </p:txBody>
      </p:sp>
      <p:sp>
        <p:nvSpPr>
          <p:cNvPr id="7" name="TextBox 6"/>
          <p:cNvSpPr txBox="1"/>
          <p:nvPr/>
        </p:nvSpPr>
        <p:spPr>
          <a:xfrm>
            <a:off x="171947" y="601668"/>
            <a:ext cx="1656184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 smtClean="0"/>
              <a:t>דין</a:t>
            </a:r>
            <a:endParaRPr lang="he-IL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1556792"/>
            <a:ext cx="2088232" cy="341632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38100">
            <a:solidFill>
              <a:schemeClr val="accent6">
                <a:lumMod val="50000"/>
              </a:schemeClr>
            </a:solidFill>
            <a:prstDash val="dashDot"/>
          </a:ln>
        </p:spPr>
        <p:txBody>
          <a:bodyPr wrap="square" rtlCol="1">
            <a:spAutoFit/>
          </a:bodyPr>
          <a:lstStyle/>
          <a:p>
            <a:pPr algn="ctr"/>
            <a:r>
              <a:rPr lang="he-IL" sz="3600" dirty="0" smtClean="0"/>
              <a:t>המשותף לכל הסוכות שמופיעות במשנה הוא שהן....</a:t>
            </a:r>
            <a:endParaRPr lang="he-IL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179512" y="2060848"/>
            <a:ext cx="2088232" cy="286232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accent3">
                <a:lumMod val="5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he-IL" sz="3600" dirty="0" smtClean="0"/>
              <a:t>אז מה ההבדל בין הסוכות שמופיעות במשנה?</a:t>
            </a:r>
            <a:endParaRPr lang="he-IL" sz="3600" dirty="0"/>
          </a:p>
        </p:txBody>
      </p:sp>
      <p:sp>
        <p:nvSpPr>
          <p:cNvPr id="17" name="TextBox 16"/>
          <p:cNvSpPr txBox="1"/>
          <p:nvPr/>
        </p:nvSpPr>
        <p:spPr>
          <a:xfrm>
            <a:off x="179512" y="1047502"/>
            <a:ext cx="2088232" cy="5693866"/>
          </a:xfrm>
          <a:prstGeom prst="rect">
            <a:avLst/>
          </a:prstGeom>
          <a:solidFill>
            <a:srgbClr val="FFFF0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2800" b="1" dirty="0" err="1" smtClean="0">
                <a:solidFill>
                  <a:srgbClr val="FF0000"/>
                </a:solidFill>
              </a:rPr>
              <a:t>עולין</a:t>
            </a:r>
            <a:r>
              <a:rPr lang="he-IL" sz="2800" b="1" dirty="0" smtClean="0">
                <a:solidFill>
                  <a:srgbClr val="FF0000"/>
                </a:solidFill>
              </a:rPr>
              <a:t> לה ביום טוב </a:t>
            </a:r>
            <a:r>
              <a:rPr lang="he-IL" sz="2800" dirty="0" smtClean="0"/>
              <a:t>= מותר להשתמש בסוכה ביום טוב</a:t>
            </a:r>
          </a:p>
          <a:p>
            <a:pPr algn="ctr"/>
            <a:r>
              <a:rPr lang="he-IL" sz="2800" b="1" dirty="0" smtClean="0">
                <a:solidFill>
                  <a:srgbClr val="FF0000"/>
                </a:solidFill>
              </a:rPr>
              <a:t>אין </a:t>
            </a:r>
            <a:r>
              <a:rPr lang="he-IL" sz="2800" b="1" dirty="0" err="1" smtClean="0">
                <a:solidFill>
                  <a:srgbClr val="FF0000"/>
                </a:solidFill>
              </a:rPr>
              <a:t>עולין</a:t>
            </a:r>
            <a:r>
              <a:rPr lang="he-IL" sz="2800" b="1" dirty="0" smtClean="0">
                <a:solidFill>
                  <a:srgbClr val="FF0000"/>
                </a:solidFill>
              </a:rPr>
              <a:t> לה ביום טוב </a:t>
            </a:r>
            <a:r>
              <a:rPr lang="he-IL" sz="2800" dirty="0" smtClean="0"/>
              <a:t>=</a:t>
            </a:r>
          </a:p>
          <a:p>
            <a:pPr algn="ctr"/>
            <a:r>
              <a:rPr lang="he-IL" sz="2800" dirty="0" smtClean="0"/>
              <a:t>הסוכה </a:t>
            </a:r>
            <a:r>
              <a:rPr lang="he-IL" sz="2800" b="1" dirty="0" smtClean="0"/>
              <a:t>כשרה,</a:t>
            </a:r>
            <a:r>
              <a:rPr lang="he-IL" sz="2800" dirty="0" smtClean="0"/>
              <a:t> </a:t>
            </a:r>
            <a:r>
              <a:rPr lang="he-IL" sz="2800" b="1" dirty="0" smtClean="0"/>
              <a:t>אבל אסור להשתמש בה ביום טוב </a:t>
            </a:r>
            <a:r>
              <a:rPr lang="he-IL" sz="2800" dirty="0" smtClean="0"/>
              <a:t>אלא רק בחול המועד</a:t>
            </a:r>
            <a:endParaRPr lang="he-IL" sz="2800" dirty="0"/>
          </a:p>
        </p:txBody>
      </p:sp>
      <p:sp>
        <p:nvSpPr>
          <p:cNvPr id="19" name="TextBox 18"/>
          <p:cNvSpPr txBox="1"/>
          <p:nvPr/>
        </p:nvSpPr>
        <p:spPr>
          <a:xfrm>
            <a:off x="179512" y="1870026"/>
            <a:ext cx="2088232" cy="3539430"/>
          </a:xfrm>
          <a:prstGeom prst="rect">
            <a:avLst/>
          </a:prstGeom>
          <a:solidFill>
            <a:srgbClr val="00B0F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2800" smtClean="0"/>
              <a:t>כלל </a:t>
            </a:r>
            <a:r>
              <a:rPr lang="he-IL" sz="2800" dirty="0"/>
              <a:t>הוא משפט שממנו ניתן ללמוד את הדין במקרים אחרים, גם כאלו שלא הוזכרו במשנה.</a:t>
            </a:r>
          </a:p>
        </p:txBody>
      </p:sp>
    </p:spTree>
    <p:extLst>
      <p:ext uri="{BB962C8B-B14F-4D97-AF65-F5344CB8AC3E}">
        <p14:creationId xmlns:p14="http://schemas.microsoft.com/office/powerpoint/2010/main" val="3540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0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2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3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4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5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3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9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0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30" grpId="0" animBg="1"/>
      <p:bldP spid="29" grpId="0" animBg="1"/>
      <p:bldP spid="28" grpId="0" animBg="1"/>
      <p:bldP spid="21" grpId="0" animBg="1"/>
      <p:bldP spid="22" grpId="0" animBg="1"/>
      <p:bldP spid="16" grpId="0" animBg="1"/>
      <p:bldP spid="27" grpId="0" animBg="1"/>
      <p:bldP spid="15" grpId="0" animBg="1"/>
      <p:bldP spid="14" grpId="0" animBg="1"/>
      <p:bldP spid="13" grpId="0" animBg="1"/>
      <p:bldP spid="12" grpId="0" animBg="1"/>
      <p:bldP spid="11" grpId="0" animBg="1"/>
      <p:bldP spid="10" grpId="0" animBg="1"/>
      <p:bldP spid="9" grpId="0" animBg="1"/>
      <p:bldP spid="8" grpId="0" animBg="1"/>
      <p:bldP spid="26" grpId="0" animBg="1"/>
      <p:bldP spid="26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" grpId="0" animBg="1"/>
      <p:bldP spid="2" grpId="1" animBg="1"/>
      <p:bldP spid="4" grpId="0" animBg="1"/>
      <p:bldP spid="4" grpId="1" animBg="1"/>
      <p:bldP spid="5" grpId="0" animBg="1"/>
      <p:bldP spid="5" grpId="1" animBg="1"/>
      <p:bldP spid="17" grpId="0" animBg="1"/>
      <p:bldP spid="17" grpId="1" animBg="1"/>
      <p:bldP spid="19" grpId="0" animBg="1"/>
      <p:bldP spid="19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6467497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זרימה">
  <a:themeElements>
    <a:clrScheme name="זרימה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זרימה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זרימה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224</TotalTime>
  <Words>153</Words>
  <Application>Microsoft Office PowerPoint</Application>
  <PresentationFormat>‫הצגה על המסך (4:3)</PresentationFormat>
  <Paragraphs>20</Paragraphs>
  <Slides>3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3</vt:i4>
      </vt:variant>
    </vt:vector>
  </HeadingPairs>
  <TitlesOfParts>
    <vt:vector size="4" baseType="lpstr">
      <vt:lpstr>זרימה</vt:lpstr>
      <vt:lpstr>מסכת סוכה פרק ב משנה ג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מסכת יומא פרק ח משנה ט</dc:title>
  <dc:creator>ישראל הערות נוספות</dc:creator>
  <cp:lastModifiedBy>ישראל הערות נוספות</cp:lastModifiedBy>
  <cp:revision>26</cp:revision>
  <dcterms:created xsi:type="dcterms:W3CDTF">2016-04-03T10:34:38Z</dcterms:created>
  <dcterms:modified xsi:type="dcterms:W3CDTF">2016-05-16T06:10:29Z</dcterms:modified>
</cp:coreProperties>
</file>