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768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he-IL" smtClean="0"/>
              <a:t>לחץ על הסמל כדי להוסיף תמונה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1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pPr algn="ctr"/>
            <a:r>
              <a:rPr lang="he-IL" dirty="0" smtClean="0"/>
              <a:t>מסכת </a:t>
            </a:r>
            <a:r>
              <a:rPr lang="he-IL" dirty="0" smtClean="0"/>
              <a:t>פסחים </a:t>
            </a:r>
            <a:br>
              <a:rPr lang="he-IL" dirty="0" smtClean="0"/>
            </a:br>
            <a:r>
              <a:rPr lang="he-IL" dirty="0" smtClean="0"/>
              <a:t>פרק ד </a:t>
            </a:r>
            <a:r>
              <a:rPr lang="he-IL" dirty="0" smtClean="0"/>
              <a:t>משנה </a:t>
            </a:r>
            <a:r>
              <a:rPr lang="he-IL" dirty="0" smtClean="0"/>
              <a:t>א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2636912"/>
            <a:ext cx="7854696" cy="1752600"/>
          </a:xfrm>
        </p:spPr>
        <p:txBody>
          <a:bodyPr>
            <a:noAutofit/>
          </a:bodyPr>
          <a:lstStyle/>
          <a:p>
            <a:pPr algn="ctr"/>
            <a:endParaRPr lang="he-IL" sz="6000" dirty="0" smtClean="0"/>
          </a:p>
          <a:p>
            <a:pPr algn="ctr"/>
            <a:r>
              <a:rPr lang="he-IL" sz="6000" dirty="0" smtClean="0"/>
              <a:t>עשיית מלאכה בערב פסח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מלבן מעוגל 47"/>
          <p:cNvSpPr/>
          <p:nvPr/>
        </p:nvSpPr>
        <p:spPr>
          <a:xfrm>
            <a:off x="3563888" y="5661248"/>
            <a:ext cx="5249527" cy="64807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5324555" y="5661248"/>
            <a:ext cx="903629" cy="64807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מלבן מעוגל 46"/>
          <p:cNvSpPr/>
          <p:nvPr/>
        </p:nvSpPr>
        <p:spPr>
          <a:xfrm>
            <a:off x="1835696" y="4062335"/>
            <a:ext cx="6977719" cy="115152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מלבן מעוגל 45"/>
          <p:cNvSpPr/>
          <p:nvPr/>
        </p:nvSpPr>
        <p:spPr>
          <a:xfrm>
            <a:off x="2447764" y="1238476"/>
            <a:ext cx="1908212" cy="55370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/>
        </p:nvSpPr>
        <p:spPr>
          <a:xfrm>
            <a:off x="4572000" y="809224"/>
            <a:ext cx="1224136" cy="55370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מלבן מעוגל 42"/>
          <p:cNvSpPr/>
          <p:nvPr/>
        </p:nvSpPr>
        <p:spPr>
          <a:xfrm>
            <a:off x="4572000" y="1319573"/>
            <a:ext cx="4331890" cy="51740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מלבן מעוגל 41"/>
          <p:cNvSpPr/>
          <p:nvPr/>
        </p:nvSpPr>
        <p:spPr>
          <a:xfrm>
            <a:off x="1907704" y="2350096"/>
            <a:ext cx="6984776" cy="174873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/>
        </p:nvSpPr>
        <p:spPr>
          <a:xfrm>
            <a:off x="3275856" y="188640"/>
            <a:ext cx="5616624" cy="62058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מלבן מעוגל 38"/>
          <p:cNvSpPr/>
          <p:nvPr/>
        </p:nvSpPr>
        <p:spPr>
          <a:xfrm>
            <a:off x="6642230" y="4616040"/>
            <a:ext cx="1080120" cy="597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מלבן מעוגל 39"/>
          <p:cNvSpPr/>
          <p:nvPr/>
        </p:nvSpPr>
        <p:spPr>
          <a:xfrm>
            <a:off x="4211960" y="4037559"/>
            <a:ext cx="1224136" cy="597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מלבן מעוגל 36"/>
          <p:cNvSpPr/>
          <p:nvPr/>
        </p:nvSpPr>
        <p:spPr>
          <a:xfrm>
            <a:off x="3779912" y="3472032"/>
            <a:ext cx="1368152" cy="5655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מלבן מעוגל 37"/>
          <p:cNvSpPr/>
          <p:nvPr/>
        </p:nvSpPr>
        <p:spPr>
          <a:xfrm>
            <a:off x="7092280" y="3501008"/>
            <a:ext cx="1260140" cy="597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מלבן מעוגל 33"/>
          <p:cNvSpPr/>
          <p:nvPr/>
        </p:nvSpPr>
        <p:spPr>
          <a:xfrm>
            <a:off x="2987824" y="2348880"/>
            <a:ext cx="1368152" cy="597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מלבן מעוגל 34"/>
          <p:cNvSpPr/>
          <p:nvPr/>
        </p:nvSpPr>
        <p:spPr>
          <a:xfrm>
            <a:off x="6084168" y="2420888"/>
            <a:ext cx="1512168" cy="597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מלבן מעוגל 35"/>
          <p:cNvSpPr/>
          <p:nvPr/>
        </p:nvSpPr>
        <p:spPr>
          <a:xfrm>
            <a:off x="7812360" y="1330956"/>
            <a:ext cx="1080120" cy="597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מעוגל 6"/>
          <p:cNvSpPr/>
          <p:nvPr/>
        </p:nvSpPr>
        <p:spPr>
          <a:xfrm>
            <a:off x="7812360" y="188640"/>
            <a:ext cx="1080120" cy="597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 מעוגל 30"/>
          <p:cNvSpPr/>
          <p:nvPr/>
        </p:nvSpPr>
        <p:spPr>
          <a:xfrm>
            <a:off x="6012160" y="809224"/>
            <a:ext cx="2880320" cy="52173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מעוגל 4"/>
          <p:cNvSpPr/>
          <p:nvPr/>
        </p:nvSpPr>
        <p:spPr>
          <a:xfrm>
            <a:off x="1907704" y="211406"/>
            <a:ext cx="1080120" cy="52173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35696" y="108308"/>
            <a:ext cx="7062608" cy="6048672"/>
          </a:xfrm>
          <a:noFill/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6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מְקוֹם שֶׁנָּהֲגוּ לַעֲשׂוֹת מְלָאכָה בְּעַרְבֵי פְסָחִים עַד חֲצוֹת – </a:t>
            </a:r>
            <a:r>
              <a:rPr lang="he-IL" sz="36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עוֹשִׂין</a:t>
            </a:r>
            <a:r>
              <a:rPr lang="he-IL" sz="36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endParaRPr lang="en-US" sz="36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6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מְקוֹם שֶׁנָּהֲגוּ שֶׁלֹּא לַעֲשׂוֹת – אֵין </a:t>
            </a:r>
            <a:r>
              <a:rPr lang="he-IL" sz="36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עוֹשִׂין</a:t>
            </a:r>
            <a:r>
              <a:rPr lang="he-IL" sz="36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endParaRPr lang="en-US" sz="36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6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 </a:t>
            </a:r>
            <a:endParaRPr lang="en-US" sz="36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6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הַהוֹלֵךְ מִמְּקוֹם </a:t>
            </a:r>
            <a:r>
              <a:rPr lang="he-IL" sz="36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שֶׁעוֹשִׂין</a:t>
            </a:r>
            <a:r>
              <a:rPr lang="he-IL" sz="36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לִמְקוֹם שֶׁאֵין </a:t>
            </a:r>
            <a:r>
              <a:rPr lang="he-IL" sz="36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עוֹשִׂין</a:t>
            </a:r>
            <a:r>
              <a:rPr lang="he-IL" sz="36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endParaRPr lang="en-US" sz="36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6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אוֹ מִמְּקוֹם שֶׁאֵין </a:t>
            </a:r>
            <a:r>
              <a:rPr lang="he-IL" sz="36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עוֹשִׂין</a:t>
            </a:r>
            <a:r>
              <a:rPr lang="he-IL" sz="36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לִמְקוֹם </a:t>
            </a:r>
            <a:r>
              <a:rPr lang="he-IL" sz="36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שֶׁעוֹשִׂין</a:t>
            </a:r>
            <a:r>
              <a:rPr lang="he-IL" sz="36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– </a:t>
            </a:r>
            <a:endParaRPr lang="en-US" sz="36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6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נוֹתְנִין</a:t>
            </a:r>
            <a:r>
              <a:rPr lang="he-IL" sz="36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עָלָיו </a:t>
            </a:r>
            <a:r>
              <a:rPr lang="he-IL" sz="36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חֻמְרֵי</a:t>
            </a:r>
            <a:r>
              <a:rPr lang="he-IL" sz="36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מָקוֹם שֶׁיָּצָא מִשָּׁם </a:t>
            </a:r>
            <a:r>
              <a:rPr lang="he-IL" sz="36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וְחֻמְרֵי</a:t>
            </a:r>
            <a:r>
              <a:rPr lang="he-IL" sz="36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מָקוֹם שֶׁהָלַךְ לְשָׁם. </a:t>
            </a:r>
            <a:endParaRPr lang="he-IL" sz="3600" b="1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36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6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וְאַל יְשַׁנֶּה אָדָם, מִפְּנֵי הַמַּחֲלֹקֶת.</a:t>
            </a:r>
            <a:endParaRPr lang="he-IL" sz="36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4534" y="211406"/>
            <a:ext cx="146313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מקרה</a:t>
            </a:r>
            <a:endParaRPr lang="he-IL" dirty="0"/>
          </a:p>
        </p:txBody>
      </p:sp>
      <p:sp>
        <p:nvSpPr>
          <p:cNvPr id="28" name="TextBox 27"/>
          <p:cNvSpPr txBox="1"/>
          <p:nvPr/>
        </p:nvSpPr>
        <p:spPr>
          <a:xfrm>
            <a:off x="107504" y="733138"/>
            <a:ext cx="146313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דין</a:t>
            </a:r>
            <a:endParaRPr lang="he-IL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1362929"/>
            <a:ext cx="1584176" cy="3539430"/>
          </a:xfrm>
          <a:prstGeom prst="rect">
            <a:avLst/>
          </a:prstGeom>
          <a:solidFill>
            <a:srgbClr val="FFC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solidFill>
                  <a:sysClr val="windowText" lastClr="000000"/>
                </a:solidFill>
              </a:rPr>
              <a:t>באיזה זמן אנחנו עוסקים?</a:t>
            </a:r>
          </a:p>
          <a:p>
            <a:pPr algn="ctr"/>
            <a:r>
              <a:rPr lang="he-IL" sz="2800" dirty="0" smtClean="0">
                <a:solidFill>
                  <a:sysClr val="windowText" lastClr="000000"/>
                </a:solidFill>
              </a:rPr>
              <a:t>איזו מצווה מקיימים בזמן זה?</a:t>
            </a:r>
            <a:endParaRPr lang="he-IL" sz="2800" dirty="0">
              <a:solidFill>
                <a:sysClr val="windowText" lastClr="0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9512" y="2060848"/>
            <a:ext cx="1584176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solidFill>
                  <a:sysClr val="windowText" lastClr="000000"/>
                </a:solidFill>
              </a:rPr>
              <a:t>איזו מילה חוזרת פעמים רבות במשנה?</a:t>
            </a:r>
            <a:endParaRPr lang="he-IL" sz="2800" dirty="0">
              <a:solidFill>
                <a:sysClr val="windowText" lastClr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1836976"/>
            <a:ext cx="1800200" cy="2062103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הפעם נתחיל בזיהוי המקרים</a:t>
            </a:r>
            <a:endParaRPr lang="he-IL" sz="32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28514" y="2420888"/>
            <a:ext cx="1800200" cy="1077218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>
                <a:solidFill>
                  <a:schemeClr val="bg1"/>
                </a:solidFill>
              </a:rPr>
              <a:t>הדינים הם..</a:t>
            </a:r>
            <a:endParaRPr lang="he-IL" sz="3200" dirty="0">
              <a:solidFill>
                <a:schemeClr val="bg1"/>
              </a:solidFill>
            </a:endParaRPr>
          </a:p>
        </p:txBody>
      </p:sp>
      <p:sp>
        <p:nvSpPr>
          <p:cNvPr id="11" name="מלבן מעוגל 10"/>
          <p:cNvSpPr/>
          <p:nvPr/>
        </p:nvSpPr>
        <p:spPr>
          <a:xfrm>
            <a:off x="120402" y="1792182"/>
            <a:ext cx="1584176" cy="4229106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מהו תפקידו של המשפט האחרון במשנה?</a:t>
            </a:r>
          </a:p>
          <a:p>
            <a:pPr algn="ctr"/>
            <a:r>
              <a:rPr lang="he-IL" sz="2400" dirty="0" smtClean="0"/>
              <a:t>איזו מילה תעזור לנו לגלות?</a:t>
            </a:r>
            <a:endParaRPr lang="he-IL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79512" y="2492896"/>
            <a:ext cx="1656184" cy="1569660"/>
          </a:xfrm>
          <a:prstGeom prst="rect">
            <a:avLst/>
          </a:prstGeom>
          <a:solidFill>
            <a:srgbClr val="0070C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המשפט האחרון הוא משפט טעם!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4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12" grpId="0" animBg="1"/>
      <p:bldP spid="47" grpId="0" animBg="1"/>
      <p:bldP spid="46" grpId="0" animBg="1"/>
      <p:bldP spid="10" grpId="0" animBg="1"/>
      <p:bldP spid="43" grpId="0" animBg="1"/>
      <p:bldP spid="42" grpId="0" animBg="1"/>
      <p:bldP spid="9" grpId="0" animBg="1"/>
      <p:bldP spid="39" grpId="0" animBg="1"/>
      <p:bldP spid="40" grpId="0" animBg="1"/>
      <p:bldP spid="37" grpId="0" animBg="1"/>
      <p:bldP spid="38" grpId="0" animBg="1"/>
      <p:bldP spid="34" grpId="0" animBg="1"/>
      <p:bldP spid="35" grpId="0" animBg="1"/>
      <p:bldP spid="36" grpId="0" animBg="1"/>
      <p:bldP spid="7" grpId="0" animBg="1"/>
      <p:bldP spid="31" grpId="0" animBg="1"/>
      <p:bldP spid="5" grpId="0" animBg="1"/>
      <p:bldP spid="2" grpId="0" animBg="1"/>
      <p:bldP spid="2" grpId="1" animBg="1"/>
      <p:bldP spid="33" grpId="0" animBg="1"/>
      <p:bldP spid="33" grpId="1" animBg="1"/>
      <p:bldP spid="8" grpId="0" animBg="1"/>
      <p:bldP spid="8" grpId="1" animBg="1"/>
      <p:bldP spid="44" grpId="0" animBg="1"/>
      <p:bldP spid="44" grpId="1" animBg="1"/>
      <p:bldP spid="11" grpId="0" animBg="1"/>
      <p:bldP spid="11" grpId="1" build="allAtOnce" animBg="1"/>
      <p:bldP spid="13" grpId="0" animBg="1"/>
    </p:bld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TM02455519[[fn=חורף]]</Template>
  <TotalTime>284</TotalTime>
  <Words>71</Words>
  <Application>Microsoft Office PowerPoint</Application>
  <PresentationFormat>‫הצגה על המסך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Winter</vt:lpstr>
      <vt:lpstr>מסכת פסחים  פרק ד משנה א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33</cp:revision>
  <dcterms:created xsi:type="dcterms:W3CDTF">2016-04-03T10:34:38Z</dcterms:created>
  <dcterms:modified xsi:type="dcterms:W3CDTF">2016-09-06T09:47:18Z</dcterms:modified>
</cp:coreProperties>
</file>