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9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י"ח/כסלו/תשע"ז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</a:t>
            </a:r>
            <a:r>
              <a:rPr lang="he-IL" dirty="0" smtClean="0"/>
              <a:t>תענית </a:t>
            </a:r>
            <a:br>
              <a:rPr lang="he-IL" dirty="0" smtClean="0"/>
            </a:br>
            <a:r>
              <a:rPr lang="he-IL" dirty="0" smtClean="0"/>
              <a:t>פרק א </a:t>
            </a:r>
            <a:r>
              <a:rPr lang="he-IL" dirty="0" smtClean="0"/>
              <a:t>משנה </a:t>
            </a:r>
            <a:r>
              <a:rPr lang="he-IL" dirty="0" smtClean="0"/>
              <a:t>א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הזכרת גבורות גשמים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323528" y="4166795"/>
            <a:ext cx="8490668" cy="25745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מעוגל 34"/>
          <p:cNvSpPr/>
          <p:nvPr/>
        </p:nvSpPr>
        <p:spPr>
          <a:xfrm>
            <a:off x="4139952" y="2924944"/>
            <a:ext cx="4602236" cy="50405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מעוגל 33"/>
          <p:cNvSpPr/>
          <p:nvPr/>
        </p:nvSpPr>
        <p:spPr>
          <a:xfrm>
            <a:off x="4211960" y="1559146"/>
            <a:ext cx="4602236" cy="50405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מעוגל 31"/>
          <p:cNvSpPr/>
          <p:nvPr/>
        </p:nvSpPr>
        <p:spPr>
          <a:xfrm>
            <a:off x="5652120" y="2276872"/>
            <a:ext cx="3178472" cy="5040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מעוגל 30"/>
          <p:cNvSpPr/>
          <p:nvPr/>
        </p:nvSpPr>
        <p:spPr>
          <a:xfrm>
            <a:off x="5580112" y="908720"/>
            <a:ext cx="3178472" cy="5040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מעוגל 4"/>
          <p:cNvSpPr/>
          <p:nvPr/>
        </p:nvSpPr>
        <p:spPr>
          <a:xfrm>
            <a:off x="3131840" y="188640"/>
            <a:ext cx="5616624" cy="72008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188640"/>
            <a:ext cx="8214736" cy="6192688"/>
          </a:xfrm>
        </p:spPr>
        <p:txBody>
          <a:bodyPr>
            <a:noAutofit/>
          </a:bodyPr>
          <a:lstStyle/>
          <a:p>
            <a:r>
              <a:rPr lang="he-IL" sz="3600" b="1" dirty="0"/>
              <a:t>מֵאֵימָתַי </a:t>
            </a:r>
            <a:r>
              <a:rPr lang="he-IL" sz="3600" b="1" dirty="0" err="1"/>
              <a:t>מַזְכִּירִין</a:t>
            </a:r>
            <a:r>
              <a:rPr lang="he-IL" sz="3600" b="1" dirty="0"/>
              <a:t> גְּבוּרוֹת גְּשָׁמִים? </a:t>
            </a:r>
            <a:endParaRPr lang="en-US" sz="3600" b="1" dirty="0"/>
          </a:p>
          <a:p>
            <a:r>
              <a:rPr lang="he-IL" sz="3600" b="1" dirty="0"/>
              <a:t>רַבִּי אֱלִיעֶזֶר אוֹמֵר: </a:t>
            </a:r>
            <a:endParaRPr lang="en-US" sz="3600" b="1" dirty="0"/>
          </a:p>
          <a:p>
            <a:r>
              <a:rPr lang="he-IL" sz="3600" b="1" dirty="0"/>
              <a:t>מִיּוֹם טוֹב הָרִאשׁוֹן שֶׁל הֶחָג. </a:t>
            </a:r>
            <a:endParaRPr lang="en-US" sz="3600" b="1" dirty="0"/>
          </a:p>
          <a:p>
            <a:r>
              <a:rPr lang="he-IL" sz="3600" b="1" dirty="0"/>
              <a:t>רַבִּי יְהוֹשֻׁעַ אוֹמֵר: </a:t>
            </a:r>
            <a:endParaRPr lang="en-US" sz="3600" b="1" dirty="0"/>
          </a:p>
          <a:p>
            <a:r>
              <a:rPr lang="he-IL" sz="3600" b="1" dirty="0"/>
              <a:t>מִיּוֹם טוֹב הָאַחֲרוֹן שֶׁל הֶחָג. </a:t>
            </a:r>
            <a:endParaRPr lang="en-US" sz="3600" b="1" dirty="0"/>
          </a:p>
          <a:p>
            <a:pPr algn="just"/>
            <a:r>
              <a:rPr lang="he-IL" sz="3600" b="1" dirty="0"/>
              <a:t> </a:t>
            </a:r>
            <a:endParaRPr lang="en-US" sz="3600" b="1" dirty="0"/>
          </a:p>
          <a:p>
            <a:pPr algn="just"/>
            <a:r>
              <a:rPr lang="he-IL" sz="3200" b="1" dirty="0"/>
              <a:t>אָמַר לוֹ רַבִּי יְהוֹשֻׁעַ: הוֹאִיל וְאֵין הַגְּשָׁמִים אֶלָּא סִימַן קְלָלָה בֶּחָג, לָמָה מַזְכִּיר? </a:t>
            </a:r>
            <a:endParaRPr lang="en-US" sz="3200" b="1" dirty="0"/>
          </a:p>
          <a:p>
            <a:pPr algn="just"/>
            <a:r>
              <a:rPr lang="he-IL" sz="3200" b="1" dirty="0"/>
              <a:t>אָמַר לוֹ רַבִּי אֱלִיעֶזֶר: אַף אֲנִי לֹא אָמַרְתִּי לִשְׁאוֹל, אֶלָּא לְהַזְכִּיר 'מַשִּׁיב הָרוּחַ וּמוֹרִיד הַגֶּשֶׁם' בְּעוֹנָתוֹ. </a:t>
            </a:r>
            <a:endParaRPr lang="en-US" sz="3200" b="1" dirty="0"/>
          </a:p>
          <a:p>
            <a:pPr algn="just"/>
            <a:r>
              <a:rPr lang="he-IL" sz="3200" b="1" dirty="0"/>
              <a:t>אָמַר לוֹ: אִם כֵּן, לְעוֹלָם יְהֵא מַזְכִּיר.</a:t>
            </a:r>
            <a:endParaRPr lang="en-US" sz="3200" b="1" dirty="0"/>
          </a:p>
          <a:p>
            <a:pPr algn="ctr"/>
            <a:endParaRPr lang="he-IL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1981582"/>
            <a:ext cx="3168352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800" dirty="0" smtClean="0"/>
              <a:t>מה הכותרת של המשנה?</a:t>
            </a:r>
            <a:endParaRPr lang="he-IL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467544" y="1366028"/>
            <a:ext cx="3528392" cy="2800767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400" dirty="0" smtClean="0"/>
              <a:t>הרבה פעמים, כאשר משנה נפתחת בשאלה – זו כותרת</a:t>
            </a:r>
            <a:endParaRPr lang="he-IL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467544" y="1233233"/>
            <a:ext cx="3528392" cy="2800767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400" dirty="0" smtClean="0"/>
              <a:t>כעת נסמן את האומרים ברישא של המשנה</a:t>
            </a:r>
            <a:endParaRPr lang="he-IL" sz="4400" dirty="0"/>
          </a:p>
        </p:txBody>
      </p:sp>
      <p:sp>
        <p:nvSpPr>
          <p:cNvPr id="33" name="TextBox 32"/>
          <p:cNvSpPr txBox="1"/>
          <p:nvPr/>
        </p:nvSpPr>
        <p:spPr>
          <a:xfrm>
            <a:off x="495524" y="2006940"/>
            <a:ext cx="3528392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400" dirty="0" smtClean="0"/>
              <a:t>הדינים הם..</a:t>
            </a:r>
            <a:endParaRPr lang="he-IL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465684" y="2248895"/>
            <a:ext cx="3528392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4400" dirty="0" smtClean="0"/>
              <a:t>מה התפקיד של הסיפא?</a:t>
            </a:r>
            <a:endParaRPr lang="he-IL" sz="4400" dirty="0"/>
          </a:p>
        </p:txBody>
      </p:sp>
      <p:sp>
        <p:nvSpPr>
          <p:cNvPr id="6" name="מלבן 5"/>
          <p:cNvSpPr/>
          <p:nvPr/>
        </p:nvSpPr>
        <p:spPr>
          <a:xfrm>
            <a:off x="323528" y="4166795"/>
            <a:ext cx="8507064" cy="25745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TextBox 37"/>
          <p:cNvSpPr txBox="1"/>
          <p:nvPr/>
        </p:nvSpPr>
        <p:spPr>
          <a:xfrm>
            <a:off x="179512" y="1503655"/>
            <a:ext cx="4644528" cy="255454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תפקיד הסיפא הוא להסביר את הטעמים לדעתם של רבי יהושע ורבי אליעזר. כל אחד מהם ניסה לשכנע את חברו </a:t>
            </a:r>
            <a:r>
              <a:rPr lang="he-IL" sz="3200" smtClean="0"/>
              <a:t>שהוא צודק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5" grpId="0" animBg="1"/>
      <p:bldP spid="34" grpId="0" animBg="1"/>
      <p:bldP spid="32" grpId="0" animBg="1"/>
      <p:bldP spid="31" grpId="0" animBg="1"/>
      <p:bldP spid="5" grpId="0" animBg="1"/>
      <p:bldP spid="2" grpId="0" animBg="1"/>
      <p:bldP spid="2" grpId="1" animBg="1"/>
      <p:bldP spid="25" grpId="0" animBg="1"/>
      <p:bldP spid="25" grpId="1" animBg="1"/>
      <p:bldP spid="28" grpId="0" animBg="1"/>
      <p:bldP spid="28" grpId="1" animBg="1"/>
      <p:bldP spid="33" grpId="0" animBg="1"/>
      <p:bldP spid="33" grpId="1" animBg="1"/>
      <p:bldP spid="37" grpId="0" animBg="1"/>
      <p:bldP spid="37" grpId="1" animBg="1"/>
      <p:bldP spid="6" grpId="0" animBg="1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</TotalTime>
  <Words>82</Words>
  <Application>Microsoft Office PowerPoint</Application>
  <PresentationFormat>‫הצגה על המסך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זרימה</vt:lpstr>
      <vt:lpstr>מסכת תענית  פרק א משנה א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31</cp:revision>
  <dcterms:created xsi:type="dcterms:W3CDTF">2016-04-03T10:34:38Z</dcterms:created>
  <dcterms:modified xsi:type="dcterms:W3CDTF">2016-12-18T12:36:57Z</dcterms:modified>
</cp:coreProperties>
</file>