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סגנון ערכת נושא 1 - הדגשה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6" d="100"/>
          <a:sy n="66" d="100"/>
        </p:scale>
        <p:origin x="-118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י"ט/כסלו/תשע"ז</a:t>
            </a:fld>
            <a:endParaRPr lang="he-IL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י"ט/כסלו/תשע"ז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י"ט/כסלו/תשע"ז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י"ט/כסלו/תשע"ז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י"ט/כסלו/תשע"ז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י"ט/כסלו/תשע"ז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י"ט/כסלו/תשע"ז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י"ט/כסלו/תשע"ז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י"ט/כסלו/תשע"ז</a:t>
            </a:fld>
            <a:endParaRPr lang="he-IL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י"ט/כסלו/תשע"ז</a:t>
            </a:fld>
            <a:endParaRPr lang="he-IL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י"ט/כסלו/תשע"ז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B6D0A5-2FBD-4164-8C05-2B4A4B3B3149}" type="datetimeFigureOut">
              <a:rPr lang="he-IL" smtClean="0"/>
              <a:t>י"ט/כסלו/תשע"ז</a:t>
            </a:fld>
            <a:endParaRPr lang="he-IL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323528" y="3284984"/>
            <a:ext cx="8458200" cy="2088232"/>
          </a:xfrm>
        </p:spPr>
        <p:txBody>
          <a:bodyPr>
            <a:normAutofit/>
          </a:bodyPr>
          <a:lstStyle/>
          <a:p>
            <a:pPr algn="ctr"/>
            <a:r>
              <a:rPr lang="he-IL" sz="4800" b="1" dirty="0" smtClean="0"/>
              <a:t>הזכרת </a:t>
            </a:r>
            <a:r>
              <a:rPr lang="he-IL" sz="4800" b="1" smtClean="0"/>
              <a:t>גשמים ושאילת גשמים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he-IL" dirty="0"/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מסכת </a:t>
            </a:r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תענית </a:t>
            </a:r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פרק </a:t>
            </a:r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 </a:t>
            </a:r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משנה </a:t>
            </a:r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</a:t>
            </a:r>
            <a:endParaRPr lang="he-IL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78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מלבן מעוגל 51"/>
          <p:cNvSpPr/>
          <p:nvPr/>
        </p:nvSpPr>
        <p:spPr>
          <a:xfrm>
            <a:off x="2483768" y="5373216"/>
            <a:ext cx="6328320" cy="86409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מלבן מעוגל 47"/>
          <p:cNvSpPr/>
          <p:nvPr/>
        </p:nvSpPr>
        <p:spPr>
          <a:xfrm>
            <a:off x="4860032" y="5373216"/>
            <a:ext cx="1872208" cy="43204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מלבן מעוגל 46"/>
          <p:cNvSpPr/>
          <p:nvPr/>
        </p:nvSpPr>
        <p:spPr>
          <a:xfrm>
            <a:off x="3995936" y="4941168"/>
            <a:ext cx="2664296" cy="43204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מלבן מעוגל 45"/>
          <p:cNvSpPr/>
          <p:nvPr/>
        </p:nvSpPr>
        <p:spPr>
          <a:xfrm>
            <a:off x="6228184" y="3501008"/>
            <a:ext cx="2664296" cy="43204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מלבן מעוגל 44"/>
          <p:cNvSpPr/>
          <p:nvPr/>
        </p:nvSpPr>
        <p:spPr>
          <a:xfrm>
            <a:off x="3131840" y="3068960"/>
            <a:ext cx="2151856" cy="43204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מלבן מעוגל 43"/>
          <p:cNvSpPr/>
          <p:nvPr/>
        </p:nvSpPr>
        <p:spPr>
          <a:xfrm>
            <a:off x="2339752" y="2132856"/>
            <a:ext cx="3087960" cy="43204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מלבן מעוגל 42"/>
          <p:cNvSpPr/>
          <p:nvPr/>
        </p:nvSpPr>
        <p:spPr>
          <a:xfrm>
            <a:off x="3059832" y="332656"/>
            <a:ext cx="5896272" cy="43204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מלבן מעוגל 39"/>
          <p:cNvSpPr/>
          <p:nvPr/>
        </p:nvSpPr>
        <p:spPr>
          <a:xfrm>
            <a:off x="4427984" y="4509120"/>
            <a:ext cx="4528120" cy="43204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מלבן מעוגל 34"/>
          <p:cNvSpPr/>
          <p:nvPr/>
        </p:nvSpPr>
        <p:spPr>
          <a:xfrm>
            <a:off x="5364088" y="3068960"/>
            <a:ext cx="3520008" cy="432048"/>
          </a:xfrm>
          <a:prstGeom prst="roundRect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מלבן מעוגל 33"/>
          <p:cNvSpPr/>
          <p:nvPr/>
        </p:nvSpPr>
        <p:spPr>
          <a:xfrm>
            <a:off x="5652120" y="1772816"/>
            <a:ext cx="3240360" cy="792088"/>
          </a:xfrm>
          <a:prstGeom prst="roundRect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מעוגל 29"/>
          <p:cNvSpPr/>
          <p:nvPr/>
        </p:nvSpPr>
        <p:spPr>
          <a:xfrm>
            <a:off x="6740624" y="4941168"/>
            <a:ext cx="2223864" cy="43204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מלבן מעוגל 30"/>
          <p:cNvSpPr/>
          <p:nvPr/>
        </p:nvSpPr>
        <p:spPr>
          <a:xfrm>
            <a:off x="6740624" y="5301208"/>
            <a:ext cx="2151856" cy="57606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6588224" y="1196752"/>
            <a:ext cx="2304256" cy="57606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מלבן מעוגל 26"/>
          <p:cNvSpPr/>
          <p:nvPr/>
        </p:nvSpPr>
        <p:spPr>
          <a:xfrm>
            <a:off x="6444208" y="4437112"/>
            <a:ext cx="1080120" cy="57606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מלבן מעוגל 25"/>
          <p:cNvSpPr/>
          <p:nvPr/>
        </p:nvSpPr>
        <p:spPr>
          <a:xfrm>
            <a:off x="6300192" y="3429000"/>
            <a:ext cx="1512168" cy="5760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מלבן מעוגל 24"/>
          <p:cNvSpPr/>
          <p:nvPr/>
        </p:nvSpPr>
        <p:spPr>
          <a:xfrm>
            <a:off x="3275856" y="3028749"/>
            <a:ext cx="720080" cy="5760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מעוגל 17"/>
          <p:cNvSpPr/>
          <p:nvPr/>
        </p:nvSpPr>
        <p:spPr>
          <a:xfrm>
            <a:off x="7308304" y="2564904"/>
            <a:ext cx="1512168" cy="5760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מעוגל 22"/>
          <p:cNvSpPr/>
          <p:nvPr/>
        </p:nvSpPr>
        <p:spPr>
          <a:xfrm>
            <a:off x="3563888" y="2132856"/>
            <a:ext cx="864096" cy="5760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7308304" y="260648"/>
            <a:ext cx="1008112" cy="57606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2191648" y="269793"/>
            <a:ext cx="6700832" cy="609397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000" b="1" dirty="0"/>
              <a:t>אֵין </a:t>
            </a:r>
            <a:r>
              <a:rPr lang="he-IL" sz="3000" b="1" dirty="0" err="1"/>
              <a:t>שׁוֹאֲלִין</a:t>
            </a:r>
            <a:r>
              <a:rPr lang="he-IL" sz="3000" b="1" dirty="0"/>
              <a:t> אֶת הַגְּשָׁמִים אֶלָּא סָמוּךְ לַגְּשָׁמִים. </a:t>
            </a:r>
            <a:endParaRPr lang="en-US" sz="3000" b="1" dirty="0"/>
          </a:p>
          <a:p>
            <a:r>
              <a:rPr lang="he-IL" sz="3000" b="1" dirty="0"/>
              <a:t> </a:t>
            </a:r>
            <a:endParaRPr lang="en-US" sz="3000" b="1" dirty="0"/>
          </a:p>
          <a:p>
            <a:r>
              <a:rPr lang="he-IL" sz="3000" b="1" dirty="0"/>
              <a:t>רַבִּי יְהוּדָה אוֹמֵר: </a:t>
            </a:r>
            <a:endParaRPr lang="en-US" sz="3000" b="1" dirty="0"/>
          </a:p>
          <a:p>
            <a:r>
              <a:rPr lang="he-IL" sz="3000" b="1" dirty="0"/>
              <a:t>הָעוֹבֵר לִפְנֵי </a:t>
            </a:r>
            <a:r>
              <a:rPr lang="he-IL" sz="3000" b="1" dirty="0" err="1"/>
              <a:t>הַתֵּבָה</a:t>
            </a:r>
            <a:r>
              <a:rPr lang="he-IL" sz="3000" b="1" dirty="0"/>
              <a:t> -</a:t>
            </a:r>
            <a:endParaRPr lang="en-US" sz="3000" b="1" dirty="0"/>
          </a:p>
          <a:p>
            <a:r>
              <a:rPr lang="he-IL" sz="3000" b="1" dirty="0"/>
              <a:t>בְּיוֹם טוֹב הָאַחֲרוֹן שֶׁל חָג - הָאַחֲרוֹן מַזְכִּיר, הָרִאשׁוֹן אֵינוֹ מַזְכִּיר. </a:t>
            </a:r>
            <a:endParaRPr lang="en-US" sz="3000" b="1" dirty="0"/>
          </a:p>
          <a:p>
            <a:r>
              <a:rPr lang="he-IL" sz="3000" b="1" dirty="0"/>
              <a:t>בְּיוֹם טוֹב הָרִאשׁוֹן שֶׁל פֶּסַח - הָרִאשׁוֹן מַזְכִּיר, הָאַחֲרוֹן אֵינוֹ מַזְכִּיר. </a:t>
            </a:r>
            <a:endParaRPr lang="en-US" sz="3000" b="1" dirty="0"/>
          </a:p>
          <a:p>
            <a:r>
              <a:rPr lang="he-IL" sz="3000" b="1" dirty="0"/>
              <a:t> </a:t>
            </a:r>
            <a:endParaRPr lang="en-US" sz="3000" b="1" dirty="0"/>
          </a:p>
          <a:p>
            <a:r>
              <a:rPr lang="he-IL" sz="3000" b="1" dirty="0"/>
              <a:t>עַד אֵימָתַי </a:t>
            </a:r>
            <a:r>
              <a:rPr lang="he-IL" sz="3000" b="1" dirty="0" err="1"/>
              <a:t>שׁוֹאֲלִין</a:t>
            </a:r>
            <a:r>
              <a:rPr lang="he-IL" sz="3000" b="1" dirty="0"/>
              <a:t> אֶת הַגְּשָׁמִים? </a:t>
            </a:r>
            <a:endParaRPr lang="en-US" sz="3000" b="1" dirty="0"/>
          </a:p>
          <a:p>
            <a:r>
              <a:rPr lang="he-IL" sz="3000" b="1" dirty="0"/>
              <a:t>רַבִּי יְהוּדָה אוֹמֵר: עַד שֶׁיַּעֲבוֹר  הַפֶּסַח. </a:t>
            </a:r>
            <a:endParaRPr lang="en-US" sz="3000" b="1" dirty="0"/>
          </a:p>
          <a:p>
            <a:r>
              <a:rPr lang="he-IL" sz="3000" b="1" dirty="0"/>
              <a:t>רַבִּי מֵאִיר אוֹמֵר: עַד שֶׁיֵּצֵא נִיסָן, שֶׁנֶּאֱמַר (יואל ב, </a:t>
            </a:r>
            <a:r>
              <a:rPr lang="he-IL" sz="3000" b="1" dirty="0" err="1"/>
              <a:t>כג</a:t>
            </a:r>
            <a:r>
              <a:rPr lang="he-IL" sz="3000" b="1" dirty="0"/>
              <a:t>): "וַיּוֹרֶד לָכֶם גֶּשֶׁם מוֹרֶה, וּמַלְקוֹשׁ בָּרִאשׁוֹן".  </a:t>
            </a:r>
            <a:endParaRPr lang="en-US" sz="3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084674"/>
            <a:ext cx="1656184" cy="400110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000" dirty="0" smtClean="0">
                <a:solidFill>
                  <a:srgbClr val="FFFF00"/>
                </a:solidFill>
              </a:rPr>
              <a:t>מקרה</a:t>
            </a:r>
            <a:endParaRPr lang="he-IL" sz="2000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1556792"/>
            <a:ext cx="1656184" cy="400110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000" dirty="0" smtClean="0"/>
              <a:t>דין</a:t>
            </a:r>
            <a:endParaRPr lang="he-IL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323528" y="620688"/>
            <a:ext cx="1656184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000" dirty="0" smtClean="0"/>
              <a:t>אומר</a:t>
            </a:r>
            <a:endParaRPr lang="he-IL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45552" y="2340048"/>
            <a:ext cx="2012136" cy="3970318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במה עוסק כל חלק של המשנה?</a:t>
            </a:r>
          </a:p>
          <a:p>
            <a:pPr algn="ctr"/>
            <a:r>
              <a:rPr lang="he-IL" sz="2800" dirty="0" smtClean="0"/>
              <a:t>בשאילת גשמים או בהזכרת גשמים?</a:t>
            </a:r>
          </a:p>
          <a:p>
            <a:pPr algn="ctr"/>
            <a:r>
              <a:rPr lang="he-IL" sz="2800" dirty="0" smtClean="0"/>
              <a:t>נסמן את מילות המפתח</a:t>
            </a:r>
            <a:endParaRPr lang="he-IL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145552" y="3140968"/>
            <a:ext cx="2012136" cy="1384995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כעת נסמן את האומרים במשנה</a:t>
            </a:r>
            <a:endParaRPr lang="he-IL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145552" y="3152415"/>
            <a:ext cx="2012136" cy="2677656"/>
          </a:xfrm>
          <a:prstGeom prst="rect">
            <a:avLst/>
          </a:prstGeom>
          <a:solidFill>
            <a:srgbClr val="CC00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בדברי רבי יהודה </a:t>
            </a:r>
            <a:r>
              <a:rPr lang="he-IL" sz="2800" dirty="0" err="1" smtClean="0"/>
              <a:t>שבמציעתא</a:t>
            </a:r>
            <a:r>
              <a:rPr lang="he-IL" sz="2800" dirty="0" smtClean="0"/>
              <a:t> יש שני מקרים.</a:t>
            </a:r>
          </a:p>
          <a:p>
            <a:pPr algn="ctr"/>
            <a:r>
              <a:rPr lang="he-IL" sz="2800" dirty="0" smtClean="0"/>
              <a:t>נסמן את המקרים</a:t>
            </a:r>
            <a:endParaRPr lang="he-IL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323528" y="188640"/>
            <a:ext cx="1656184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000" dirty="0" smtClean="0"/>
              <a:t>כותרת</a:t>
            </a:r>
            <a:endParaRPr lang="he-IL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323528" y="1988840"/>
            <a:ext cx="1656184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000" dirty="0" smtClean="0"/>
              <a:t>טעם</a:t>
            </a:r>
            <a:endParaRPr lang="he-IL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183600" y="3140968"/>
            <a:ext cx="2012136" cy="1815882"/>
          </a:xfrm>
          <a:prstGeom prst="rect">
            <a:avLst/>
          </a:prstGeom>
          <a:solidFill>
            <a:srgbClr val="FFC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המשפט הראשון בסיפא הוא הכותרת של הסיפא</a:t>
            </a:r>
            <a:endParaRPr lang="he-IL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179512" y="3293368"/>
            <a:ext cx="2012136" cy="1384995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כעת נסמן את הדינים שבמשנה</a:t>
            </a:r>
            <a:endParaRPr lang="he-IL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179512" y="3445768"/>
            <a:ext cx="2012136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מה תפקיד הפסוק שהביא רבי מאיר?</a:t>
            </a:r>
            <a:endParaRPr lang="he-IL" sz="2800" dirty="0"/>
          </a:p>
        </p:txBody>
      </p:sp>
      <p:sp>
        <p:nvSpPr>
          <p:cNvPr id="51" name="TextBox 50"/>
          <p:cNvSpPr txBox="1"/>
          <p:nvPr/>
        </p:nvSpPr>
        <p:spPr>
          <a:xfrm>
            <a:off x="179512" y="2420888"/>
            <a:ext cx="2012136" cy="3970318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טעם! </a:t>
            </a:r>
          </a:p>
          <a:p>
            <a:pPr algn="ctr"/>
            <a:r>
              <a:rPr lang="he-IL" sz="2800" dirty="0" smtClean="0"/>
              <a:t>בדרך כלל הפסוקים שמובאים במשנה הם הטעם, המקור, לאחד מהדינים שלמדנו במשנה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28749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48" grpId="0" animBg="1"/>
      <p:bldP spid="47" grpId="0" animBg="1"/>
      <p:bldP spid="46" grpId="0" animBg="1"/>
      <p:bldP spid="45" grpId="0" animBg="1"/>
      <p:bldP spid="44" grpId="0" animBg="1"/>
      <p:bldP spid="43" grpId="0" animBg="1"/>
      <p:bldP spid="40" grpId="0" animBg="1"/>
      <p:bldP spid="35" grpId="0" animBg="1"/>
      <p:bldP spid="34" grpId="0" animBg="1"/>
      <p:bldP spid="30" grpId="0" animBg="1"/>
      <p:bldP spid="31" grpId="0" animBg="1"/>
      <p:bldP spid="29" grpId="0" animBg="1"/>
      <p:bldP spid="27" grpId="0" animBg="1"/>
      <p:bldP spid="26" grpId="0" animBg="1"/>
      <p:bldP spid="25" grpId="0" animBg="1"/>
      <p:bldP spid="18" grpId="0" animBg="1"/>
      <p:bldP spid="23" grpId="0" animBg="1"/>
      <p:bldP spid="12" grpId="0" animBg="1"/>
      <p:bldP spid="2" grpId="0" animBg="1"/>
      <p:bldP spid="2" grpId="1" animBg="1"/>
      <p:bldP spid="28" grpId="0" animBg="1"/>
      <p:bldP spid="28" grpId="1" animBg="1"/>
      <p:bldP spid="33" grpId="0" animBg="1"/>
      <p:bldP spid="33" grpId="1" animBg="1"/>
      <p:bldP spid="39" grpId="0" animBg="1"/>
      <p:bldP spid="39" grpId="1" animBg="1"/>
      <p:bldP spid="42" grpId="0" animBg="1"/>
      <p:bldP spid="42" grpId="1" animBg="1"/>
      <p:bldP spid="50" grpId="0"/>
      <p:bldP spid="50" grpId="1"/>
      <p:bldP spid="51" grpId="0" animBg="1"/>
      <p:bldP spid="51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טרק">
  <a:themeElements>
    <a:clrScheme name="טרק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טרק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409</TotalTime>
  <Words>91</Words>
  <Application>Microsoft Office PowerPoint</Application>
  <PresentationFormat>‫הצגה על המסך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טרק</vt:lpstr>
      <vt:lpstr>הזכרת גשמים ושאילת גשמים 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קריאת מגילה לא לפי הסדר, בעל פה ובשפות שונות</dc:title>
  <dc:creator>ישראל הערות נוספות</dc:creator>
  <cp:lastModifiedBy>ישראל הערות נוספות</cp:lastModifiedBy>
  <cp:revision>23</cp:revision>
  <dcterms:created xsi:type="dcterms:W3CDTF">2016-05-17T09:54:39Z</dcterms:created>
  <dcterms:modified xsi:type="dcterms:W3CDTF">2016-12-19T19:44:10Z</dcterms:modified>
</cp:coreProperties>
</file>