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סגנון ערכת נושא 1 - הדגשה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66" d="100"/>
          <a:sy n="66" d="100"/>
        </p:scale>
        <p:origin x="-496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כותרת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16" name="מציין מיקום של תאריך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כ"ה/כסלו/תשע"ז</a:t>
            </a:fld>
            <a:endParaRPr lang="he-IL"/>
          </a:p>
        </p:txBody>
      </p:sp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5" name="מציין מיקום של מספר שקופית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כ"ה/כסלו/תשע"ז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כ"ה/כסלו/תשע"ז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כותרת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7" name="מציין מיקום תוכן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5" name="מציין מיקום של תאריך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כ"ה/כסלו/תשע"ז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he-IL"/>
          </a:p>
        </p:txBody>
      </p:sp>
      <p:sp>
        <p:nvSpPr>
          <p:cNvPr id="16" name="מציין מיקום של מספר שקופית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מציין מיקום טקסט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9" name="מציין מיקום של תאריך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כ"ה/כסלו/תשע"ז</a:t>
            </a:fld>
            <a:endParaRPr lang="he-IL"/>
          </a:p>
        </p:txBody>
      </p:sp>
      <p:sp>
        <p:nvSpPr>
          <p:cNvPr id="11" name="מציין מיקום של כותרת תחתונה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6" name="מציין מיקום של מספר שקופית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כותרת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4" name="מציין מיקום תוכן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1" name="מציין מיקום של תאריך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כ"ה/כסלו/תשע"ז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1" name="מציין מיקום של מספר שקופית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כותרת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25" name="מציין מיקום טקסט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8" name="מציין מיקום תוכן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כ"ה/כסלו/תשע"ז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כותרת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2" name="מציין מיקום של תאריך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כ"ה/כסלו/תשע"ז</a:t>
            </a:fld>
            <a:endParaRPr lang="he-IL"/>
          </a:p>
        </p:txBody>
      </p:sp>
      <p:sp>
        <p:nvSpPr>
          <p:cNvPr id="21" name="מציין מיקום של כותרת תחתונה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כ"ה/כסלו/תשע"ז</a:t>
            </a:fld>
            <a:endParaRPr lang="he-IL"/>
          </a:p>
        </p:txBody>
      </p:sp>
      <p:sp>
        <p:nvSpPr>
          <p:cNvPr id="24" name="מציין מיקום של כותרת תחתונה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כותרת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6" name="מציין מיקום טקסט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4" name="מציין מיקום תוכן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5" name="מציין מיקום של תאריך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כ"ה/כסלו/תשע"ז</a:t>
            </a:fld>
            <a:endParaRPr lang="he-IL"/>
          </a:p>
        </p:txBody>
      </p:sp>
      <p:sp>
        <p:nvSpPr>
          <p:cNvPr id="29" name="מציין מיקום של כותרת תחתונה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מציין מיקום של תמונה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6D0A5-2FBD-4164-8C05-2B4A4B3B3149}" type="datetimeFigureOut">
              <a:rPr lang="he-IL" smtClean="0"/>
              <a:t>כ"ה/כסלו/תשע"ז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1" name="מציין מיקום של מספר שקופית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17" name="כותרת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6" name="מציין מיקום טקסט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מציין מיקום טקסט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1" name="מציין מיקום של תאריך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3B6D0A5-2FBD-4164-8C05-2B4A4B3B3149}" type="datetimeFigureOut">
              <a:rPr lang="he-IL" smtClean="0"/>
              <a:t>כ"ה/כסלו/תשע"ז</a:t>
            </a:fld>
            <a:endParaRPr lang="he-IL"/>
          </a:p>
        </p:txBody>
      </p:sp>
      <p:sp>
        <p:nvSpPr>
          <p:cNvPr id="28" name="מציין מיקום של כותרת תחתונה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1FACB48-1920-44A3-8961-67B025D50FE2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מציין מיקום של כותרת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מחבר ישר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ctrTitle"/>
          </p:nvPr>
        </p:nvSpPr>
        <p:spPr>
          <a:xfrm>
            <a:off x="323528" y="3284984"/>
            <a:ext cx="8458200" cy="2088232"/>
          </a:xfrm>
        </p:spPr>
        <p:txBody>
          <a:bodyPr>
            <a:normAutofit/>
          </a:bodyPr>
          <a:lstStyle/>
          <a:p>
            <a:pPr algn="ctr"/>
            <a:r>
              <a:rPr lang="he-IL" sz="4800" b="1" dirty="0" smtClean="0"/>
              <a:t>תעניות היחידים</a:t>
            </a:r>
            <a:r>
              <a:rPr lang="en-US" b="1" dirty="0">
                <a:effectLst/>
              </a:rPr>
              <a:t/>
            </a:r>
            <a:br>
              <a:rPr lang="en-US" b="1" dirty="0">
                <a:effectLst/>
              </a:rPr>
            </a:br>
            <a:endParaRPr lang="he-IL" dirty="0"/>
          </a:p>
        </p:txBody>
      </p:sp>
      <p:sp>
        <p:nvSpPr>
          <p:cNvPr id="5" name="כותרת משנה 4"/>
          <p:cNvSpPr>
            <a:spLocks noGrp="1"/>
          </p:cNvSpPr>
          <p:nvPr>
            <p:ph type="subTitle" idx="1"/>
          </p:nvPr>
        </p:nvSpPr>
        <p:spPr>
          <a:xfrm>
            <a:off x="395536" y="1772816"/>
            <a:ext cx="8458200" cy="914400"/>
          </a:xfrm>
        </p:spPr>
        <p:txBody>
          <a:bodyPr>
            <a:normAutofit/>
          </a:bodyPr>
          <a:lstStyle/>
          <a:p>
            <a:pPr algn="ctr"/>
            <a:r>
              <a:rPr lang="he-IL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מסכת תענית פרק א משנה </a:t>
            </a:r>
            <a:r>
              <a:rPr lang="he-IL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ד</a:t>
            </a:r>
            <a:endParaRPr lang="he-IL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9786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מלבן מעוגל 24"/>
          <p:cNvSpPr/>
          <p:nvPr/>
        </p:nvSpPr>
        <p:spPr>
          <a:xfrm>
            <a:off x="7380311" y="4089694"/>
            <a:ext cx="1444341" cy="59195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מלבן מעוגל 21"/>
          <p:cNvSpPr/>
          <p:nvPr/>
        </p:nvSpPr>
        <p:spPr>
          <a:xfrm>
            <a:off x="3707904" y="3345344"/>
            <a:ext cx="2160240" cy="59195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מעוגל 19"/>
          <p:cNvSpPr/>
          <p:nvPr/>
        </p:nvSpPr>
        <p:spPr>
          <a:xfrm>
            <a:off x="2627784" y="1916832"/>
            <a:ext cx="1224136" cy="59195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מעוגל 11"/>
          <p:cNvSpPr/>
          <p:nvPr/>
        </p:nvSpPr>
        <p:spPr>
          <a:xfrm>
            <a:off x="3131840" y="460786"/>
            <a:ext cx="4608512" cy="591950"/>
          </a:xfrm>
          <a:prstGeom prst="roundRect">
            <a:avLst/>
          </a:prstGeom>
          <a:solidFill>
            <a:srgbClr val="CC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TextBox 3"/>
          <p:cNvSpPr txBox="1"/>
          <p:nvPr/>
        </p:nvSpPr>
        <p:spPr>
          <a:xfrm>
            <a:off x="2191648" y="269793"/>
            <a:ext cx="6700832" cy="60016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800" b="1" dirty="0"/>
              <a:t>הִגִּיעַ שִׁבְעָה עָשָׂר </a:t>
            </a:r>
            <a:r>
              <a:rPr lang="he-IL" sz="4800" b="1" dirty="0" err="1"/>
              <a:t>בְּמַרְחֶשְׁוָן</a:t>
            </a:r>
            <a:r>
              <a:rPr lang="he-IL" sz="4800" b="1" dirty="0"/>
              <a:t> וְלֹא יָרְדוּ גְּשָׁמִים, </a:t>
            </a:r>
            <a:endParaRPr lang="en-US" sz="4800" b="1" dirty="0"/>
          </a:p>
          <a:p>
            <a:r>
              <a:rPr lang="he-IL" sz="4800" b="1" dirty="0"/>
              <a:t>הִתְחִילוּ הַיְחִידִים </a:t>
            </a:r>
            <a:r>
              <a:rPr lang="he-IL" sz="4800" b="1" dirty="0" err="1"/>
              <a:t>מִתְעַנִּין</a:t>
            </a:r>
            <a:r>
              <a:rPr lang="he-IL" sz="4800" b="1" dirty="0"/>
              <a:t> שָׁלשׁ תַּעֲנִיּוֹת. </a:t>
            </a:r>
            <a:endParaRPr lang="en-US" sz="4800" b="1" dirty="0"/>
          </a:p>
          <a:p>
            <a:r>
              <a:rPr lang="he-IL" sz="4800" b="1" dirty="0" err="1"/>
              <a:t>אוֹכְלִין</a:t>
            </a:r>
            <a:r>
              <a:rPr lang="he-IL" sz="4800" b="1" dirty="0"/>
              <a:t> </a:t>
            </a:r>
            <a:r>
              <a:rPr lang="he-IL" sz="4800" b="1" dirty="0" err="1"/>
              <a:t>וְשׁוֹתִין</a:t>
            </a:r>
            <a:r>
              <a:rPr lang="he-IL" sz="4800" b="1" dirty="0"/>
              <a:t> מִשֶּׁחָשֵׁכָה, </a:t>
            </a:r>
            <a:endParaRPr lang="en-US" sz="4800" b="1" dirty="0"/>
          </a:p>
          <a:p>
            <a:r>
              <a:rPr lang="he-IL" sz="4800" b="1" dirty="0" err="1"/>
              <a:t>וּמֻתָּרִין</a:t>
            </a:r>
            <a:r>
              <a:rPr lang="he-IL" sz="4800" b="1" dirty="0"/>
              <a:t> בִּמְלָאכָה וּבִרְחִיצָה וּבְסִיכָה וּבִנְעִילַת הַסַּנְדָּל וּבְתַשְׁמִישׁ הַמִּטָּה.</a:t>
            </a:r>
            <a:endParaRPr lang="en-US" sz="4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652626"/>
            <a:ext cx="1656184" cy="400110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000" dirty="0" smtClean="0"/>
              <a:t>דין</a:t>
            </a:r>
            <a:endParaRPr lang="he-IL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323528" y="201950"/>
            <a:ext cx="1656184" cy="400110"/>
          </a:xfrm>
          <a:prstGeom prst="rect">
            <a:avLst/>
          </a:prstGeom>
          <a:solidFill>
            <a:srgbClr val="CC0099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2000" dirty="0" smtClean="0">
                <a:solidFill>
                  <a:srgbClr val="FFFF00"/>
                </a:solidFill>
              </a:rPr>
              <a:t>מקרה</a:t>
            </a:r>
            <a:endParaRPr lang="he-IL" sz="2000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484784"/>
            <a:ext cx="2232248" cy="3970318"/>
          </a:xfrm>
          <a:prstGeom prst="rect">
            <a:avLst/>
          </a:prstGeom>
          <a:solidFill>
            <a:srgbClr val="CC0099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3600" dirty="0" smtClean="0"/>
              <a:t>במשנה שלנו מופיע תאריך. הרבה פעמים תאריך יהיה חלק מהמקרה</a:t>
            </a:r>
            <a:endParaRPr lang="he-IL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179512" y="1637184"/>
            <a:ext cx="2232248" cy="3416320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3600" dirty="0" smtClean="0"/>
              <a:t>במשנה שלנו מופיע מספר אחד. </a:t>
            </a:r>
          </a:p>
          <a:p>
            <a:pPr algn="ctr"/>
            <a:r>
              <a:rPr lang="he-IL" sz="3600" dirty="0" smtClean="0"/>
              <a:t>הרבה פעמים מספר הוא חלק מהדין</a:t>
            </a:r>
            <a:endParaRPr lang="he-IL" sz="3600" dirty="0"/>
          </a:p>
        </p:txBody>
      </p:sp>
      <p:sp>
        <p:nvSpPr>
          <p:cNvPr id="21" name="TextBox 20"/>
          <p:cNvSpPr txBox="1"/>
          <p:nvPr/>
        </p:nvSpPr>
        <p:spPr>
          <a:xfrm>
            <a:off x="331912" y="1789584"/>
            <a:ext cx="2232248" cy="3416320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3600" dirty="0" smtClean="0"/>
              <a:t>במשנה שלנו מופיע אחד מזמני היום. גם תיאור הזמן הוא חלק מהדין</a:t>
            </a:r>
            <a:endParaRPr lang="he-IL" sz="3600" dirty="0"/>
          </a:p>
        </p:txBody>
      </p:sp>
      <p:sp>
        <p:nvSpPr>
          <p:cNvPr id="23" name="TextBox 22"/>
          <p:cNvSpPr txBox="1"/>
          <p:nvPr/>
        </p:nvSpPr>
        <p:spPr>
          <a:xfrm>
            <a:off x="179512" y="1937926"/>
            <a:ext cx="2232248" cy="2308324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3600" dirty="0" smtClean="0"/>
              <a:t>יש במשנה עוד מילת דין אחת. נסמן גם אותה.</a:t>
            </a:r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3287491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2" grpId="0" animBg="1"/>
      <p:bldP spid="20" grpId="0" animBg="1"/>
      <p:bldP spid="12" grpId="0" animBg="1"/>
      <p:bldP spid="3" grpId="0" animBg="1"/>
      <p:bldP spid="3" grpId="1" animBg="1"/>
      <p:bldP spid="19" grpId="0" animBg="1"/>
      <p:bldP spid="19" grpId="1" animBg="1"/>
      <p:bldP spid="21" grpId="0" animBg="1"/>
      <p:bldP spid="21" grpId="1" animBg="1"/>
      <p:bldP spid="23" grpId="0" animBg="1"/>
      <p:bldP spid="23" grpId="1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טרק">
  <a:themeElements>
    <a:clrScheme name="טרק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טרק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טרק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433</TotalTime>
  <Words>84</Words>
  <Application>Microsoft Office PowerPoint</Application>
  <PresentationFormat>‫הצגה על המסך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טרק</vt:lpstr>
      <vt:lpstr>תעניות היחידים 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קריאת מגילה לא לפי הסדר, בעל פה ובשפות שונות</dc:title>
  <dc:creator>ישראל הערות נוספות</dc:creator>
  <cp:lastModifiedBy>ישראל הערות נוספות</cp:lastModifiedBy>
  <cp:revision>28</cp:revision>
  <dcterms:created xsi:type="dcterms:W3CDTF">2016-05-17T09:54:39Z</dcterms:created>
  <dcterms:modified xsi:type="dcterms:W3CDTF">2016-12-25T10:31:35Z</dcterms:modified>
</cp:coreProperties>
</file>