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9" d="100"/>
          <a:sy n="99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FFC177-A536-42CE-B36A-CEA603C9BE41}" type="datetimeFigureOut">
              <a:rPr lang="he-IL" smtClean="0"/>
              <a:t>ז' חשון 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A07681-1840-43ED-9AE5-115D6299F26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מסכת ראש השנה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פרק א' משנה א'</a:t>
            </a:r>
            <a:endParaRPr lang="he-IL" dirty="0"/>
          </a:p>
        </p:txBody>
      </p:sp>
      <p:pic>
        <p:nvPicPr>
          <p:cNvPr id="4" name="תמונה 3" descr="Screen Shot 2014-11-27 at 16.32.3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2658379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ארבעה ראשי שנים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פינה מקופלת 3"/>
          <p:cNvSpPr/>
          <p:nvPr/>
        </p:nvSpPr>
        <p:spPr>
          <a:xfrm>
            <a:off x="1403648" y="1628800"/>
            <a:ext cx="6192688" cy="4608512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FFC000"/>
                </a:solidFill>
              </a:rPr>
              <a:t>אַרְבָּעָה </a:t>
            </a:r>
            <a:r>
              <a:rPr lang="he-IL" b="1" dirty="0">
                <a:solidFill>
                  <a:srgbClr val="FFC000"/>
                </a:solidFill>
              </a:rPr>
              <a:t>רָאש</a:t>
            </a:r>
            <a:r>
              <a:rPr lang="he-IL" b="1" dirty="0">
                <a:solidFill>
                  <a:srgbClr val="FFC000"/>
                </a:solidFill>
              </a:rPr>
              <a:t>ֵׁ</a:t>
            </a:r>
            <a:r>
              <a:rPr lang="he-IL" b="1" dirty="0" err="1">
                <a:solidFill>
                  <a:srgbClr val="FFC000"/>
                </a:solidFill>
              </a:rPr>
              <a:t>י </a:t>
            </a:r>
            <a:r>
              <a:rPr lang="he-IL" b="1" dirty="0">
                <a:solidFill>
                  <a:srgbClr val="FFC000"/>
                </a:solidFill>
              </a:rPr>
              <a:t>שָׁנִים </a:t>
            </a:r>
            <a:r>
              <a:rPr lang="he-IL" b="1" dirty="0" err="1">
                <a:solidFill>
                  <a:srgbClr val="FFC000"/>
                </a:solidFill>
              </a:rPr>
              <a:t>הֵ</a:t>
            </a:r>
            <a:r>
              <a:rPr lang="he-IL" b="1" dirty="0">
                <a:solidFill>
                  <a:srgbClr val="FFC000"/>
                </a:solidFill>
              </a:rPr>
              <a:t>ם: </a:t>
            </a:r>
            <a:endParaRPr lang="en-US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בְּאֶחָד בְּנִיסָן </a:t>
            </a:r>
            <a:r>
              <a:rPr lang="he-IL" b="1" dirty="0" err="1">
                <a:solidFill>
                  <a:schemeClr val="tx1"/>
                </a:solidFill>
              </a:rPr>
              <a:t>רֹא</a:t>
            </a:r>
            <a:r>
              <a:rPr lang="he-IL" b="1" dirty="0">
                <a:solidFill>
                  <a:schemeClr val="tx1"/>
                </a:solidFill>
              </a:rPr>
              <a:t>שׁ הַשָּׁנָה </a:t>
            </a:r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לַמְּלָכִים וְלָרְגָלִים</a:t>
            </a:r>
            <a:r>
              <a:rPr lang="he-IL" b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בְּאֶחָד בֶּאֱלוּל </a:t>
            </a:r>
            <a:r>
              <a:rPr lang="he-IL" b="1" dirty="0" err="1">
                <a:solidFill>
                  <a:schemeClr val="tx1"/>
                </a:solidFill>
              </a:rPr>
              <a:t>רֹא</a:t>
            </a:r>
            <a:r>
              <a:rPr lang="he-IL" b="1" dirty="0">
                <a:solidFill>
                  <a:schemeClr val="tx1"/>
                </a:solidFill>
              </a:rPr>
              <a:t>שׁ הַשָּׁנָה </a:t>
            </a:r>
            <a:r>
              <a:rPr lang="he-IL" b="1" dirty="0" err="1">
                <a:solidFill>
                  <a:schemeClr val="bg2">
                    <a:lumMod val="50000"/>
                  </a:schemeClr>
                </a:solidFill>
              </a:rPr>
              <a:t>לְמַע</a:t>
            </a:r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ְשׂ</a:t>
            </a:r>
            <a:r>
              <a:rPr lang="he-IL" b="1" dirty="0" err="1">
                <a:solidFill>
                  <a:schemeClr val="bg2">
                    <a:lumMod val="50000"/>
                  </a:schemeClr>
                </a:solidFill>
              </a:rPr>
              <a:t>ַר </a:t>
            </a:r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בְּהֵמָה</a:t>
            </a:r>
            <a:r>
              <a:rPr lang="he-IL" b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tx1"/>
                </a:solidFill>
              </a:rPr>
              <a:t>רַבּ</a:t>
            </a:r>
            <a:r>
              <a:rPr lang="he-IL" b="1" dirty="0" err="1">
                <a:solidFill>
                  <a:schemeClr val="tx1"/>
                </a:solidFill>
              </a:rPr>
              <a:t>ִי </a:t>
            </a:r>
            <a:r>
              <a:rPr lang="he-IL" b="1" dirty="0">
                <a:solidFill>
                  <a:schemeClr val="tx1"/>
                </a:solidFill>
              </a:rPr>
              <a:t>אֶלְעָזָר </a:t>
            </a:r>
            <a:r>
              <a:rPr lang="he-IL" b="1" dirty="0" err="1">
                <a:solidFill>
                  <a:schemeClr val="tx1"/>
                </a:solidFill>
              </a:rPr>
              <a:t>וְרַ</a:t>
            </a:r>
            <a:r>
              <a:rPr lang="he-IL" b="1" dirty="0">
                <a:solidFill>
                  <a:schemeClr val="tx1"/>
                </a:solidFill>
              </a:rPr>
              <a:t>בִּ</a:t>
            </a:r>
            <a:r>
              <a:rPr lang="he-IL" b="1" dirty="0" err="1">
                <a:solidFill>
                  <a:schemeClr val="tx1"/>
                </a:solidFill>
              </a:rPr>
              <a:t>י </a:t>
            </a:r>
            <a:r>
              <a:rPr lang="he-IL" b="1" dirty="0">
                <a:solidFill>
                  <a:schemeClr val="tx1"/>
                </a:solidFill>
              </a:rPr>
              <a:t>שִׁמְעוֹן אוֹמְרִים: 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בְּאֶחָד בְּתִשְׁרֵי</a:t>
            </a:r>
            <a:r>
              <a:rPr lang="he-IL" b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בְּאֶחָד בְּתִשְׁרֵ</a:t>
            </a: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י </a:t>
            </a:r>
            <a:r>
              <a:rPr lang="he-IL" b="1" dirty="0">
                <a:solidFill>
                  <a:schemeClr val="tx1"/>
                </a:solidFill>
              </a:rPr>
              <a:t>רֹאש</a:t>
            </a:r>
            <a:r>
              <a:rPr lang="he-IL" b="1" dirty="0" err="1">
                <a:solidFill>
                  <a:schemeClr val="tx1"/>
                </a:solidFill>
              </a:rPr>
              <a:t>ׁ </a:t>
            </a:r>
            <a:r>
              <a:rPr lang="he-IL" b="1" dirty="0">
                <a:solidFill>
                  <a:schemeClr val="tx1"/>
                </a:solidFill>
              </a:rPr>
              <a:t>הַשָּׁנָה </a:t>
            </a:r>
            <a:r>
              <a:rPr lang="he-IL" b="1" dirty="0" err="1">
                <a:solidFill>
                  <a:schemeClr val="bg2">
                    <a:lumMod val="50000"/>
                  </a:schemeClr>
                </a:solidFill>
              </a:rPr>
              <a:t>לַשּׁ</a:t>
            </a:r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ָנִי</a:t>
            </a:r>
            <a:r>
              <a:rPr lang="he-IL" b="1" dirty="0" err="1">
                <a:solidFill>
                  <a:schemeClr val="bg2">
                    <a:lumMod val="50000"/>
                  </a:schemeClr>
                </a:solidFill>
              </a:rPr>
              <a:t>ם וְלַשּׁ</a:t>
            </a:r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ְמִטִּין וְלַיּוֹבְלוֹת, </a:t>
            </a:r>
            <a:r>
              <a:rPr lang="he-IL" b="1" dirty="0" err="1">
                <a:solidFill>
                  <a:schemeClr val="bg2">
                    <a:lumMod val="50000"/>
                  </a:schemeClr>
                </a:solidFill>
              </a:rPr>
              <a:t>לַנְּט</a:t>
            </a:r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ִיּעָה וְלַיְרָקוֹת</a:t>
            </a:r>
            <a:r>
              <a:rPr lang="he-IL" b="1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בְּאֶחָד </a:t>
            </a: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בִּשְׁבָ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ט, </a:t>
            </a:r>
            <a:r>
              <a:rPr lang="he-IL" b="1" dirty="0">
                <a:solidFill>
                  <a:schemeClr val="tx1"/>
                </a:solidFill>
              </a:rPr>
              <a:t>רֹאש</a:t>
            </a:r>
            <a:r>
              <a:rPr lang="he-IL" b="1" dirty="0" err="1">
                <a:solidFill>
                  <a:schemeClr val="tx1"/>
                </a:solidFill>
              </a:rPr>
              <a:t>ׁ </a:t>
            </a:r>
            <a:r>
              <a:rPr lang="he-IL" b="1" dirty="0">
                <a:solidFill>
                  <a:schemeClr val="tx1"/>
                </a:solidFill>
              </a:rPr>
              <a:t>הַשָּׁנָה </a:t>
            </a:r>
            <a:r>
              <a:rPr lang="he-IL" b="1" dirty="0" err="1">
                <a:solidFill>
                  <a:schemeClr val="tx1"/>
                </a:solidFill>
              </a:rPr>
              <a:t>ל</a:t>
            </a:r>
            <a:r>
              <a:rPr lang="he-IL" b="1" dirty="0" err="1">
                <a:solidFill>
                  <a:schemeClr val="bg2">
                    <a:lumMod val="50000"/>
                  </a:schemeClr>
                </a:solidFill>
              </a:rPr>
              <a:t>ָאִי</a:t>
            </a:r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לָן</a:t>
            </a:r>
            <a:r>
              <a:rPr lang="he-IL" b="1" dirty="0">
                <a:solidFill>
                  <a:schemeClr val="tx1"/>
                </a:solidFill>
              </a:rPr>
              <a:t>, כְּדִבְרֵי בֵית שַׁמַּאי. </a:t>
            </a:r>
            <a:endParaRPr lang="he-IL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chemeClr val="tx1"/>
                </a:solidFill>
              </a:rPr>
              <a:t>בֵּית </a:t>
            </a:r>
            <a:r>
              <a:rPr lang="he-IL" b="1" dirty="0">
                <a:solidFill>
                  <a:schemeClr val="tx1"/>
                </a:solidFill>
              </a:rPr>
              <a:t>הִלּ</a:t>
            </a:r>
            <a:r>
              <a:rPr lang="he-IL" b="1" dirty="0" err="1">
                <a:solidFill>
                  <a:schemeClr val="tx1"/>
                </a:solidFill>
              </a:rPr>
              <a:t>ֵל </a:t>
            </a:r>
            <a:r>
              <a:rPr lang="he-IL" b="1" dirty="0">
                <a:solidFill>
                  <a:schemeClr val="tx1"/>
                </a:solidFill>
              </a:rPr>
              <a:t>אוֹמְרִי</a:t>
            </a:r>
            <a:r>
              <a:rPr lang="he-IL" b="1" dirty="0" err="1">
                <a:solidFill>
                  <a:schemeClr val="tx1"/>
                </a:solidFill>
              </a:rPr>
              <a:t>ם: 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בַּחֲמִשָּׁה עָשָׂר </a:t>
            </a:r>
            <a:r>
              <a:rPr lang="he-IL" b="1" dirty="0" err="1">
                <a:solidFill>
                  <a:schemeClr val="accent2">
                    <a:lumMod val="75000"/>
                  </a:schemeClr>
                </a:solidFill>
              </a:rPr>
              <a:t>בּ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</a:rPr>
              <a:t>וֹ</a:t>
            </a:r>
            <a:r>
              <a:rPr lang="he-IL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</p:nvPr>
        </p:nvGraphicFramePr>
        <p:xfrm>
          <a:off x="467544" y="2132856"/>
          <a:ext cx="7467600" cy="298093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2968"/>
                <a:gridCol w="1674158"/>
                <a:gridCol w="2441360"/>
                <a:gridCol w="2899114"/>
              </a:tblGrid>
              <a:tr h="59618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e-IL" sz="1200" dirty="0">
                        <a:latin typeface="Calibri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>
                          <a:latin typeface="Calibri"/>
                          <a:ea typeface="Times New Roman"/>
                          <a:cs typeface="David"/>
                        </a:rPr>
                        <a:t>התאריך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dirty="0">
                          <a:latin typeface="Calibri"/>
                          <a:ea typeface="Times New Roman"/>
                          <a:cs typeface="David"/>
                        </a:rPr>
                        <a:t>ראש</a:t>
                      </a:r>
                      <a:r>
                        <a:rPr lang="he-IL" sz="1200" dirty="0">
                          <a:latin typeface="Calibri"/>
                          <a:ea typeface="Times New Roman"/>
                          <a:cs typeface="David"/>
                        </a:rPr>
                        <a:t> </a:t>
                      </a:r>
                      <a:r>
                        <a:rPr lang="he-IL" sz="2000" dirty="0">
                          <a:latin typeface="Calibri"/>
                          <a:ea typeface="Times New Roman"/>
                          <a:cs typeface="David"/>
                        </a:rPr>
                        <a:t>השנה ל...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618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David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200" b="1" dirty="0">
                          <a:latin typeface="Calibri"/>
                          <a:ea typeface="Times New Roman"/>
                          <a:cs typeface="David"/>
                        </a:rPr>
                        <a:t>בְּאֶחָד בְּנִיסָן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59618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000" b="1">
                          <a:latin typeface="Calibri"/>
                          <a:ea typeface="Times New Roman"/>
                          <a:cs typeface="David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000">
                          <a:latin typeface="Calibri"/>
                          <a:ea typeface="Times New Roman"/>
                          <a:cs typeface="David"/>
                        </a:rPr>
                        <a:t>תנא קמא: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000">
                          <a:latin typeface="Calibri"/>
                          <a:ea typeface="Times New Roman"/>
                          <a:cs typeface="David"/>
                        </a:rPr>
                        <a:t>רבי אלעזר ורבי שמעון: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David"/>
                        </a:rPr>
                        <a:t>רֹאשׁ הַשָּׁנָה לְמַעְשַׂר בְּהֵמָה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9618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David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200" b="1">
                          <a:latin typeface="Calibri"/>
                          <a:ea typeface="Times New Roman"/>
                          <a:cs typeface="David"/>
                        </a:rPr>
                        <a:t>בְּאֶחָד בְּתִשְׁרֵי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he-IL" sz="1200">
                        <a:latin typeface="Calibri"/>
                        <a:ea typeface="Times New Roman"/>
                        <a:cs typeface="David"/>
                      </a:endParaRPr>
                    </a:p>
                  </a:txBody>
                  <a:tcPr marL="68580" marR="68580" marT="0" marB="0"/>
                </a:tc>
              </a:tr>
              <a:tr h="59618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000" b="1">
                          <a:latin typeface="Calibri"/>
                          <a:ea typeface="Times New Roman"/>
                          <a:cs typeface="David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000">
                          <a:latin typeface="Calibri"/>
                          <a:ea typeface="Times New Roman"/>
                          <a:cs typeface="David"/>
                        </a:rPr>
                        <a:t>בית שמאי: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000">
                          <a:latin typeface="Calibri"/>
                          <a:ea typeface="Times New Roman"/>
                          <a:cs typeface="David"/>
                        </a:rPr>
                        <a:t>בית הלל: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200" b="1" dirty="0">
                          <a:latin typeface="Calibri"/>
                          <a:ea typeface="Times New Roman"/>
                          <a:cs typeface="David"/>
                        </a:rPr>
                        <a:t>רֹאש</a:t>
                      </a:r>
                      <a:r>
                        <a:rPr lang="he-IL" sz="1200" b="1" dirty="0" err="1">
                          <a:latin typeface="Calibri"/>
                          <a:ea typeface="Times New Roman"/>
                          <a:cs typeface="David"/>
                        </a:rPr>
                        <a:t>ׁ </a:t>
                      </a:r>
                      <a:r>
                        <a:rPr lang="he-IL" sz="1200" b="1" dirty="0">
                          <a:latin typeface="Calibri"/>
                          <a:ea typeface="Times New Roman"/>
                          <a:cs typeface="David"/>
                        </a:rPr>
                        <a:t>הַשָּׁנָה </a:t>
                      </a:r>
                      <a:r>
                        <a:rPr lang="he-IL" sz="1200" b="1" dirty="0" err="1">
                          <a:latin typeface="Calibri"/>
                          <a:ea typeface="Times New Roman"/>
                          <a:cs typeface="David"/>
                        </a:rPr>
                        <a:t>לָאִי</a:t>
                      </a:r>
                      <a:r>
                        <a:rPr lang="he-IL" sz="1200" b="1" dirty="0">
                          <a:latin typeface="Calibri"/>
                          <a:ea typeface="Times New Roman"/>
                          <a:cs typeface="David"/>
                        </a:rPr>
                        <a:t>לָן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C:\Users\צבי\Dropbox\צוות כותבי משנה\ה\רונית כיתה ה\מדריך למורה\תמונות ותרשימים\סמליל מבנ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2656"/>
            <a:ext cx="176642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צבי\Dropbox\צוות כותבי משנה\ה\רונית כיתה ה\מדריך למורה\עמ 22 עיגול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8085"/>
            <a:ext cx="5400600" cy="5831827"/>
          </a:xfrm>
          <a:prstGeom prst="rect">
            <a:avLst/>
          </a:prstGeom>
          <a:noFill/>
        </p:spPr>
      </p:pic>
      <p:pic>
        <p:nvPicPr>
          <p:cNvPr id="2051" name="Picture 3" descr="C:\Users\צבי\Dropbox\צוות כותבי משנה\ה\רונית כיתה ה\מדריך למורה\תמונות ותרשימים\סמליל מושגי תוכ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1758696" cy="93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צבי\Dropbox\צוות כותבי משנה\ה\רונית כיתה ה\מדריך למורה\עמ 22 עיגול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472608" cy="5909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צבי\Dropbox\צוות כותבי משנה\ה\רונית כיתה ה\מדריך למורה\עמ 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561" y="1412776"/>
            <a:ext cx="8422878" cy="4032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476672"/>
            <a:ext cx="6048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accent1">
                    <a:lumMod val="50000"/>
                  </a:schemeClr>
                </a:solidFill>
              </a:rPr>
              <a:t>ראש השנה לנטיעה</a:t>
            </a:r>
            <a:endParaRPr lang="he-I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צבי\Dropbox\צוות כותבי משנה\ה\רונית כיתה ה\מדריך למורה\עמ 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4056"/>
            <a:ext cx="8849154" cy="18847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772816"/>
            <a:ext cx="63367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ראש השנה לאילן</a:t>
            </a:r>
            <a:endParaRPr lang="he-I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מטרו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10129</TotalTime>
  <Words>110</Words>
  <Application>Microsoft Office PowerPoint</Application>
  <PresentationFormat>‫הצגה על המסך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חלון</vt:lpstr>
      <vt:lpstr>מסכת ראש השנה</vt:lpstr>
      <vt:lpstr>ארבעה ראשי שנים</vt:lpstr>
      <vt:lpstr>שקופית 3</vt:lpstr>
      <vt:lpstr>שקופית 4</vt:lpstr>
      <vt:lpstr>שקופית 5</vt:lpstr>
      <vt:lpstr>שקופית 6</vt:lpstr>
      <vt:lpstr>שקופית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מסכת ראש השנה</dc:title>
  <dc:creator>רונית דרור</dc:creator>
  <cp:lastModifiedBy>רונית דרור </cp:lastModifiedBy>
  <cp:revision>7</cp:revision>
  <dcterms:created xsi:type="dcterms:W3CDTF">2015-10-20T09:37:50Z</dcterms:created>
  <dcterms:modified xsi:type="dcterms:W3CDTF">2015-10-27T10:27:25Z</dcterms:modified>
</cp:coreProperties>
</file>