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7031"/>
    <a:srgbClr val="FA520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9" d="100"/>
          <a:sy n="99" d="100"/>
        </p:scale>
        <p:origin x="-3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עם פינה יחידה חתוכה ומעוגלת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שולש ישר-זווית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צורה חופשית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צורה חופשית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343913-0F14-457C-BF44-7CA1564C2BB3}" type="datetimeFigureOut">
              <a:rPr lang="he-IL" smtClean="0"/>
              <a:t>י"ד חשון תשע"ו</a:t>
            </a:fld>
            <a:endParaRPr lang="he-IL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5D59FE-A365-42F1-91A0-4256F087DF6C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קבוצה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צורה חופשית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צורה חופשית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sz="4000" dirty="0" smtClean="0"/>
              <a:t>יחידה 4: ראש השנה פרק א משנה ג</a:t>
            </a:r>
            <a:endParaRPr lang="he-IL" sz="4000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he-IL" b="1" dirty="0" smtClean="0">
                <a:solidFill>
                  <a:schemeClr val="accent4"/>
                </a:solidFill>
              </a:rPr>
              <a:t>החודשים שבהם יוצאים שלוחי בית הדין</a:t>
            </a:r>
            <a:endParaRPr lang="he-IL" b="1" dirty="0">
              <a:solidFill>
                <a:schemeClr val="accent4"/>
              </a:solidFill>
            </a:endParaRPr>
          </a:p>
        </p:txBody>
      </p:sp>
      <p:pic>
        <p:nvPicPr>
          <p:cNvPr id="4" name="תמונה 3" descr="Screen Shot 2014-11-27 at 16.32.39.pn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31840" y="4725144"/>
            <a:ext cx="2664296" cy="1815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צבי\Dropbox\צוות כותבי משנה\ה\רונית כיתה ה\מדריך למורה\עמ 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928" y="1700808"/>
            <a:ext cx="8588886" cy="338437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835696" y="1196752"/>
            <a:ext cx="5472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>
                <a:solidFill>
                  <a:schemeClr val="accent4"/>
                </a:solidFill>
              </a:rPr>
              <a:t>תהליך קידוש החודש</a:t>
            </a:r>
            <a:endParaRPr lang="he-IL" sz="3200" b="1" dirty="0">
              <a:solidFill>
                <a:schemeClr val="accent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445224"/>
            <a:ext cx="44644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accent4"/>
                </a:solidFill>
                <a:latin typeface="Guttman Yad" pitchFamily="2" charset="-79"/>
                <a:cs typeface="Guttman Yad" pitchFamily="2" charset="-79"/>
              </a:rPr>
              <a:t>באיזה שלב המשנה הזאת עוסקת?</a:t>
            </a:r>
            <a:endParaRPr lang="he-IL" b="1" dirty="0">
              <a:solidFill>
                <a:schemeClr val="accent4"/>
              </a:solidFill>
              <a:latin typeface="Guttman Yad" pitchFamily="2" charset="-79"/>
              <a:cs typeface="Guttman Yad" pitchFamily="2" charset="-79"/>
            </a:endParaRPr>
          </a:p>
        </p:txBody>
      </p:sp>
      <p:pic>
        <p:nvPicPr>
          <p:cNvPr id="1027" name="Picture 3" descr="C:\Users\צבי\Dropbox\צוות כותבי משנה\ה\רונית כיתה ה\מדריך למורה\תמונות ותרשימים\סמליל מבנה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692696"/>
            <a:ext cx="1350264" cy="93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600" dirty="0" smtClean="0"/>
              <a:t>פרק א משנה ג</a:t>
            </a:r>
            <a:endParaRPr lang="he-IL" sz="3600" dirty="0"/>
          </a:p>
        </p:txBody>
      </p:sp>
      <p:sp>
        <p:nvSpPr>
          <p:cNvPr id="4" name="פינה מקופלת 3"/>
          <p:cNvSpPr/>
          <p:nvPr/>
        </p:nvSpPr>
        <p:spPr>
          <a:xfrm>
            <a:off x="2339752" y="2276872"/>
            <a:ext cx="4320480" cy="4248472"/>
          </a:xfrm>
          <a:prstGeom prst="foldedCorne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buNone/>
            </a:pPr>
            <a:r>
              <a:rPr lang="he-IL" sz="2400" b="1" dirty="0" smtClean="0">
                <a:solidFill>
                  <a:srgbClr val="FB7031"/>
                </a:solidFill>
              </a:rPr>
              <a:t>עַל שִׁשָּׁה </a:t>
            </a:r>
            <a:r>
              <a:rPr lang="he-IL" sz="2400" b="1" dirty="0" err="1" smtClean="0">
                <a:solidFill>
                  <a:srgbClr val="FB7031"/>
                </a:solidFill>
              </a:rPr>
              <a:t>חֳדָש</a:t>
            </a:r>
            <a:r>
              <a:rPr lang="he-IL" sz="2400" b="1" dirty="0" smtClean="0">
                <a:solidFill>
                  <a:srgbClr val="FB7031"/>
                </a:solidFill>
              </a:rPr>
              <a:t>ִׁי</a:t>
            </a:r>
            <a:r>
              <a:rPr lang="he-IL" sz="2400" b="1" dirty="0" err="1" smtClean="0">
                <a:solidFill>
                  <a:srgbClr val="FB7031"/>
                </a:solidFill>
              </a:rPr>
              <a:t>ם הַשְּׁל</a:t>
            </a:r>
            <a:r>
              <a:rPr lang="he-IL" sz="2400" b="1" dirty="0" smtClean="0">
                <a:solidFill>
                  <a:srgbClr val="FB7031"/>
                </a:solidFill>
              </a:rPr>
              <a:t>וּחִין </a:t>
            </a:r>
            <a:r>
              <a:rPr lang="he-IL" sz="2400" b="1" dirty="0" err="1" smtClean="0">
                <a:solidFill>
                  <a:srgbClr val="FB7031"/>
                </a:solidFill>
              </a:rPr>
              <a:t>יוֹצְא</a:t>
            </a:r>
            <a:r>
              <a:rPr lang="he-IL" sz="2400" b="1" dirty="0" smtClean="0">
                <a:solidFill>
                  <a:srgbClr val="FB7031"/>
                </a:solidFill>
              </a:rPr>
              <a:t>ִין: </a:t>
            </a:r>
            <a:endParaRPr lang="en-US" sz="2400" dirty="0" smtClean="0">
              <a:solidFill>
                <a:srgbClr val="FB7031"/>
              </a:solidFill>
            </a:endParaRPr>
          </a:p>
          <a:p>
            <a:pPr>
              <a:buNone/>
            </a:pPr>
            <a:r>
              <a:rPr lang="he-IL" sz="2400" b="1" dirty="0" smtClean="0"/>
              <a:t>עַל </a:t>
            </a:r>
            <a:r>
              <a:rPr lang="he-IL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נִיסָ</a:t>
            </a:r>
            <a:r>
              <a:rPr lang="he-IL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ן</a:t>
            </a:r>
            <a:r>
              <a:rPr lang="he-IL" sz="2400" b="1" dirty="0" err="1" smtClean="0"/>
              <a:t> </a:t>
            </a:r>
            <a:r>
              <a:rPr lang="he-IL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מִפְּנֵי</a:t>
            </a:r>
            <a:r>
              <a:rPr lang="he-IL" sz="2400" b="1" dirty="0" smtClean="0"/>
              <a:t> </a:t>
            </a:r>
            <a:r>
              <a:rPr lang="he-IL" sz="2400" b="1" dirty="0" err="1" smtClean="0">
                <a:solidFill>
                  <a:schemeClr val="accent1">
                    <a:lumMod val="75000"/>
                  </a:schemeClr>
                </a:solidFill>
              </a:rPr>
              <a:t>הַפּ</a:t>
            </a:r>
            <a:r>
              <a:rPr lang="he-IL" sz="2400" b="1" dirty="0" smtClean="0">
                <a:solidFill>
                  <a:schemeClr val="accent1">
                    <a:lumMod val="75000"/>
                  </a:schemeClr>
                </a:solidFill>
              </a:rPr>
              <a:t>ֶסַח</a:t>
            </a:r>
            <a:r>
              <a:rPr lang="he-IL" sz="2400" b="1" dirty="0" smtClean="0"/>
              <a:t>, </a:t>
            </a:r>
            <a:endParaRPr lang="en-US" sz="2400" dirty="0" smtClean="0"/>
          </a:p>
          <a:p>
            <a:pPr>
              <a:buNone/>
            </a:pPr>
            <a:r>
              <a:rPr lang="he-IL" sz="2400" b="1" dirty="0" smtClean="0"/>
              <a:t>עַל </a:t>
            </a:r>
            <a:r>
              <a:rPr lang="he-IL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אָב</a:t>
            </a:r>
            <a:r>
              <a:rPr lang="he-IL" sz="2400" b="1" dirty="0" smtClean="0"/>
              <a:t> </a:t>
            </a:r>
            <a:r>
              <a:rPr lang="he-IL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מִפְּ</a:t>
            </a:r>
            <a:r>
              <a:rPr lang="he-IL" sz="24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נֵי</a:t>
            </a:r>
            <a:r>
              <a:rPr lang="he-IL" sz="2400" b="1" dirty="0" err="1" smtClean="0"/>
              <a:t> </a:t>
            </a:r>
            <a:r>
              <a:rPr lang="he-IL" sz="2400" b="1" dirty="0" smtClean="0">
                <a:solidFill>
                  <a:schemeClr val="accent1">
                    <a:lumMod val="75000"/>
                  </a:schemeClr>
                </a:solidFill>
              </a:rPr>
              <a:t>הַתַּעֲנִית</a:t>
            </a:r>
            <a:r>
              <a:rPr lang="he-IL" sz="2400" b="1" dirty="0" smtClean="0"/>
              <a:t>, </a:t>
            </a:r>
            <a:endParaRPr lang="en-US" sz="2400" dirty="0" smtClean="0"/>
          </a:p>
          <a:p>
            <a:pPr>
              <a:buNone/>
            </a:pPr>
            <a:r>
              <a:rPr lang="he-IL" sz="2400" b="1" dirty="0" smtClean="0"/>
              <a:t>עַל </a:t>
            </a:r>
            <a:r>
              <a:rPr lang="he-IL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אֱלוּ</a:t>
            </a:r>
            <a:r>
              <a:rPr lang="he-IL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ל</a:t>
            </a:r>
            <a:r>
              <a:rPr lang="he-IL" sz="2400" b="1" dirty="0" err="1" smtClean="0"/>
              <a:t> </a:t>
            </a:r>
            <a:r>
              <a:rPr lang="he-IL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מִפְּנֵי</a:t>
            </a:r>
            <a:r>
              <a:rPr lang="he-IL" sz="2400" b="1" dirty="0" smtClean="0"/>
              <a:t> </a:t>
            </a:r>
            <a:r>
              <a:rPr lang="he-IL" sz="2400" b="1" dirty="0" err="1" smtClean="0">
                <a:solidFill>
                  <a:schemeClr val="accent1">
                    <a:lumMod val="75000"/>
                  </a:schemeClr>
                </a:solidFill>
              </a:rPr>
              <a:t>רֹא</a:t>
            </a:r>
            <a:r>
              <a:rPr lang="he-IL" sz="2400" b="1" dirty="0" smtClean="0">
                <a:solidFill>
                  <a:schemeClr val="accent1">
                    <a:lumMod val="75000"/>
                  </a:schemeClr>
                </a:solidFill>
              </a:rPr>
              <a:t>שׁ</a:t>
            </a:r>
            <a:r>
              <a:rPr lang="he-IL" sz="2400" b="1" dirty="0" smtClean="0"/>
              <a:t> </a:t>
            </a:r>
            <a:r>
              <a:rPr lang="he-IL" sz="2400" b="1" dirty="0" smtClean="0">
                <a:solidFill>
                  <a:schemeClr val="accent1">
                    <a:lumMod val="75000"/>
                  </a:schemeClr>
                </a:solidFill>
              </a:rPr>
              <a:t>הַשָּׁנָה</a:t>
            </a:r>
            <a:r>
              <a:rPr lang="he-IL" sz="2400" b="1" dirty="0" smtClean="0"/>
              <a:t>, </a:t>
            </a:r>
            <a:endParaRPr lang="en-US" sz="2400" dirty="0" smtClean="0"/>
          </a:p>
          <a:p>
            <a:pPr>
              <a:buNone/>
            </a:pPr>
            <a:r>
              <a:rPr lang="he-IL" sz="2400" b="1" dirty="0" smtClean="0"/>
              <a:t>עַל </a:t>
            </a:r>
            <a:r>
              <a:rPr lang="he-IL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תִּשְׁרֵי</a:t>
            </a:r>
            <a:r>
              <a:rPr lang="he-IL" sz="2400" b="1" dirty="0" smtClean="0"/>
              <a:t> </a:t>
            </a:r>
            <a:r>
              <a:rPr lang="he-IL" sz="24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מִפּ</a:t>
            </a:r>
            <a:r>
              <a:rPr lang="he-IL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ְנֵ</a:t>
            </a:r>
            <a:r>
              <a:rPr lang="he-IL" sz="24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י</a:t>
            </a:r>
            <a:r>
              <a:rPr lang="he-IL" sz="2400" b="1" dirty="0" err="1" smtClean="0"/>
              <a:t> </a:t>
            </a:r>
            <a:r>
              <a:rPr lang="he-IL" sz="2400" b="1" dirty="0" smtClean="0">
                <a:solidFill>
                  <a:schemeClr val="accent1">
                    <a:lumMod val="75000"/>
                  </a:schemeClr>
                </a:solidFill>
              </a:rPr>
              <a:t>תַקָּ</a:t>
            </a:r>
            <a:r>
              <a:rPr lang="he-IL" sz="2400" b="1" dirty="0" err="1" smtClean="0">
                <a:solidFill>
                  <a:schemeClr val="accent1">
                    <a:lumMod val="75000"/>
                  </a:schemeClr>
                </a:solidFill>
              </a:rPr>
              <a:t>נַת </a:t>
            </a:r>
            <a:r>
              <a:rPr lang="he-IL" sz="2400" b="1" dirty="0" smtClean="0">
                <a:solidFill>
                  <a:schemeClr val="accent1">
                    <a:lumMod val="75000"/>
                  </a:schemeClr>
                </a:solidFill>
              </a:rPr>
              <a:t>הַמּוֹעֲדוֹת</a:t>
            </a:r>
            <a:r>
              <a:rPr lang="he-IL" sz="2400" b="1" dirty="0" smtClean="0"/>
              <a:t>, </a:t>
            </a:r>
            <a:endParaRPr lang="en-US" sz="2400" dirty="0" smtClean="0"/>
          </a:p>
          <a:p>
            <a:pPr>
              <a:buNone/>
            </a:pPr>
            <a:r>
              <a:rPr lang="he-IL" sz="2400" b="1" dirty="0" smtClean="0"/>
              <a:t>עַל </a:t>
            </a:r>
            <a:r>
              <a:rPr lang="he-IL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כִּסְלֵו</a:t>
            </a:r>
            <a:r>
              <a:rPr lang="he-IL" sz="2400" b="1" dirty="0" smtClean="0"/>
              <a:t> </a:t>
            </a:r>
            <a:r>
              <a:rPr lang="he-IL" sz="24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מִפּ</a:t>
            </a:r>
            <a:r>
              <a:rPr lang="he-IL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ְנֵ</a:t>
            </a:r>
            <a:r>
              <a:rPr lang="he-IL" sz="24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י</a:t>
            </a:r>
            <a:r>
              <a:rPr lang="he-IL" sz="2400" b="1" dirty="0" err="1" smtClean="0"/>
              <a:t> </a:t>
            </a:r>
            <a:r>
              <a:rPr lang="he-IL" sz="2400" b="1" dirty="0" smtClean="0">
                <a:solidFill>
                  <a:schemeClr val="accent1">
                    <a:lumMod val="75000"/>
                  </a:schemeClr>
                </a:solidFill>
              </a:rPr>
              <a:t>חֲנֻכָּה</a:t>
            </a:r>
            <a:r>
              <a:rPr lang="he-IL" sz="2400" b="1" dirty="0" smtClean="0"/>
              <a:t>, </a:t>
            </a:r>
            <a:endParaRPr lang="en-US" sz="2400" dirty="0" smtClean="0"/>
          </a:p>
          <a:p>
            <a:pPr>
              <a:buNone/>
            </a:pPr>
            <a:r>
              <a:rPr lang="he-IL" sz="2400" b="1" dirty="0" smtClean="0"/>
              <a:t>וְעַל </a:t>
            </a:r>
            <a:r>
              <a:rPr lang="he-IL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אֲדָ</a:t>
            </a:r>
            <a:r>
              <a:rPr lang="he-IL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ר</a:t>
            </a:r>
            <a:r>
              <a:rPr lang="he-IL" sz="2400" b="1" dirty="0" err="1" smtClean="0"/>
              <a:t> </a:t>
            </a:r>
            <a:r>
              <a:rPr lang="he-IL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מִפְּנֵי</a:t>
            </a:r>
            <a:r>
              <a:rPr lang="he-IL" sz="2400" b="1" dirty="0" smtClean="0"/>
              <a:t> </a:t>
            </a:r>
            <a:r>
              <a:rPr lang="he-IL" sz="2400" b="1" dirty="0" smtClean="0">
                <a:solidFill>
                  <a:schemeClr val="accent1">
                    <a:lumMod val="75000"/>
                  </a:schemeClr>
                </a:solidFill>
              </a:rPr>
              <a:t>הַפּוּרִים</a:t>
            </a:r>
            <a:r>
              <a:rPr lang="he-IL" sz="2400" b="1" dirty="0" smtClean="0"/>
              <a:t>. </a:t>
            </a:r>
            <a:endParaRPr lang="en-US" sz="2400" dirty="0" smtClean="0"/>
          </a:p>
          <a:p>
            <a:pPr>
              <a:buNone/>
            </a:pPr>
            <a:r>
              <a:rPr lang="he-IL" sz="2400" b="1" dirty="0" smtClean="0"/>
              <a:t>וּכְשֶׁהָיָ</a:t>
            </a:r>
            <a:r>
              <a:rPr lang="he-IL" sz="2400" b="1" dirty="0" err="1" smtClean="0"/>
              <a:t>ה </a:t>
            </a:r>
            <a:r>
              <a:rPr lang="he-IL" sz="2400" b="1" dirty="0" smtClean="0"/>
              <a:t>בֵית הַמִּק</a:t>
            </a:r>
            <a:r>
              <a:rPr lang="he-IL" sz="2400" b="1" dirty="0" err="1" smtClean="0"/>
              <a:t>ְדּ</a:t>
            </a:r>
            <a:r>
              <a:rPr lang="he-IL" sz="2400" b="1" dirty="0" smtClean="0"/>
              <a:t>ָשׁ </a:t>
            </a:r>
            <a:r>
              <a:rPr lang="he-IL" sz="2400" b="1" dirty="0" err="1" smtClean="0"/>
              <a:t>קַי</a:t>
            </a:r>
            <a:r>
              <a:rPr lang="he-IL" sz="2400" b="1" dirty="0" smtClean="0"/>
              <a:t>ָּם, </a:t>
            </a:r>
          </a:p>
          <a:p>
            <a:pPr>
              <a:buNone/>
            </a:pPr>
            <a:r>
              <a:rPr lang="he-IL" sz="2400" b="1" dirty="0" err="1" smtClean="0"/>
              <a:t>יוֹצְא</a:t>
            </a:r>
            <a:r>
              <a:rPr lang="he-IL" sz="2400" b="1" dirty="0" smtClean="0"/>
              <a:t>ִין אַף עַל </a:t>
            </a:r>
            <a:r>
              <a:rPr lang="he-IL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אִי</a:t>
            </a:r>
            <a:r>
              <a:rPr lang="he-IL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ָּ</a:t>
            </a:r>
            <a:r>
              <a:rPr lang="he-IL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ר</a:t>
            </a:r>
            <a:r>
              <a:rPr lang="he-IL" sz="2400" b="1" dirty="0" err="1" smtClean="0"/>
              <a:t> </a:t>
            </a:r>
            <a:r>
              <a:rPr lang="he-IL" sz="2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מִפְּנֵי</a:t>
            </a:r>
            <a:r>
              <a:rPr lang="he-IL" sz="2400" b="1" dirty="0" smtClean="0"/>
              <a:t> </a:t>
            </a:r>
            <a:r>
              <a:rPr lang="he-IL" sz="2400" b="1" dirty="0" err="1" smtClean="0">
                <a:solidFill>
                  <a:schemeClr val="accent1">
                    <a:lumMod val="75000"/>
                  </a:schemeClr>
                </a:solidFill>
              </a:rPr>
              <a:t>פֶס</a:t>
            </a:r>
            <a:r>
              <a:rPr lang="he-IL" sz="2400" b="1" dirty="0" smtClean="0">
                <a:solidFill>
                  <a:schemeClr val="accent1">
                    <a:lumMod val="75000"/>
                  </a:schemeClr>
                </a:solidFill>
              </a:rPr>
              <a:t>ַח קָטָן</a:t>
            </a:r>
            <a:r>
              <a:rPr lang="he-IL" sz="2400" b="1" dirty="0" smtClean="0"/>
              <a:t>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/>
        </p:nvGraphicFramePr>
        <p:xfrm>
          <a:off x="1259632" y="1772815"/>
          <a:ext cx="6912768" cy="41296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456384"/>
                <a:gridCol w="3456384"/>
              </a:tblGrid>
              <a:tr h="4588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latin typeface="Calibri"/>
                          <a:ea typeface="Times New Roman"/>
                          <a:cs typeface="David"/>
                        </a:rPr>
                        <a:t>החודש שבו יוצאים השליחים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latin typeface="Calibri"/>
                          <a:ea typeface="Times New Roman"/>
                          <a:cs typeface="David"/>
                        </a:rPr>
                        <a:t>הטעם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885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 b="1" dirty="0">
                          <a:latin typeface="Calibri"/>
                          <a:ea typeface="Times New Roman"/>
                          <a:cs typeface="David"/>
                        </a:rPr>
                        <a:t>1.</a:t>
                      </a:r>
                      <a:r>
                        <a:rPr lang="he-IL" sz="1600" b="1" dirty="0">
                          <a:latin typeface="Calibri"/>
                          <a:ea typeface="Times New Roman"/>
                          <a:cs typeface="David"/>
                        </a:rPr>
                        <a:t> עַל נִיסָן</a:t>
                      </a:r>
                      <a:endParaRPr lang="en-US" sz="1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600" b="1" dirty="0">
                          <a:latin typeface="Calibri"/>
                          <a:ea typeface="Times New Roman"/>
                          <a:cs typeface="David"/>
                        </a:rPr>
                        <a:t>מִפְּנֵי </a:t>
                      </a:r>
                      <a:r>
                        <a:rPr lang="he-IL" sz="1600" b="1" dirty="0" err="1">
                          <a:latin typeface="Calibri"/>
                          <a:ea typeface="Times New Roman"/>
                          <a:cs typeface="David"/>
                        </a:rPr>
                        <a:t>הַפּ</a:t>
                      </a:r>
                      <a:r>
                        <a:rPr lang="he-IL" sz="1600" b="1" dirty="0">
                          <a:latin typeface="Calibri"/>
                          <a:ea typeface="Times New Roman"/>
                          <a:cs typeface="David"/>
                        </a:rPr>
                        <a:t>ֶסַח</a:t>
                      </a:r>
                      <a:endParaRPr lang="en-US" sz="1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5885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 dirty="0">
                          <a:latin typeface="Calibri"/>
                          <a:ea typeface="Times New Roman"/>
                          <a:cs typeface="David"/>
                        </a:rPr>
                        <a:t>2. </a:t>
                      </a:r>
                      <a:endParaRPr lang="en-US" sz="11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</a:tr>
              <a:tr h="45885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>
                          <a:latin typeface="Calibri"/>
                          <a:ea typeface="Times New Roman"/>
                          <a:cs typeface="David"/>
                        </a:rPr>
                        <a:t>3. </a:t>
                      </a:r>
                      <a:endParaRPr lang="en-US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</a:tr>
              <a:tr h="45885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>
                          <a:latin typeface="Calibri"/>
                          <a:ea typeface="Times New Roman"/>
                          <a:cs typeface="David"/>
                        </a:rPr>
                        <a:t>4. </a:t>
                      </a:r>
                      <a:endParaRPr lang="en-US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</a:tr>
              <a:tr h="45885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>
                          <a:latin typeface="Calibri"/>
                          <a:ea typeface="Times New Roman"/>
                          <a:cs typeface="David"/>
                        </a:rPr>
                        <a:t>5.</a:t>
                      </a:r>
                      <a:endParaRPr lang="en-US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</a:tr>
              <a:tr h="45885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200">
                          <a:latin typeface="Calibri"/>
                          <a:ea typeface="Times New Roman"/>
                          <a:cs typeface="David"/>
                        </a:rPr>
                        <a:t>6.</a:t>
                      </a:r>
                      <a:endParaRPr lang="en-US" sz="11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</a:tr>
              <a:tr h="45885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600" b="1" dirty="0">
                          <a:latin typeface="Calibri"/>
                          <a:ea typeface="Times New Roman"/>
                          <a:cs typeface="David"/>
                        </a:rPr>
                        <a:t>וּכְשֶׁהָיָ</a:t>
                      </a:r>
                      <a:r>
                        <a:rPr lang="he-IL" sz="1600" b="1" dirty="0" err="1">
                          <a:latin typeface="Calibri"/>
                          <a:ea typeface="Times New Roman"/>
                          <a:cs typeface="David"/>
                        </a:rPr>
                        <a:t>ה </a:t>
                      </a:r>
                      <a:r>
                        <a:rPr lang="he-IL" sz="1600" b="1" dirty="0">
                          <a:latin typeface="Calibri"/>
                          <a:ea typeface="Times New Roman"/>
                          <a:cs typeface="David"/>
                        </a:rPr>
                        <a:t>בֵית הַמִּק</a:t>
                      </a:r>
                      <a:r>
                        <a:rPr lang="he-IL" sz="1600" b="1" dirty="0" err="1">
                          <a:latin typeface="Calibri"/>
                          <a:ea typeface="Times New Roman"/>
                          <a:cs typeface="David"/>
                        </a:rPr>
                        <a:t>ְדּ</a:t>
                      </a:r>
                      <a:r>
                        <a:rPr lang="he-IL" sz="1600" b="1" dirty="0">
                          <a:latin typeface="Calibri"/>
                          <a:ea typeface="Times New Roman"/>
                          <a:cs typeface="David"/>
                        </a:rPr>
                        <a:t>ָשׁ </a:t>
                      </a:r>
                      <a:r>
                        <a:rPr lang="he-IL" sz="1600" b="1" dirty="0" err="1">
                          <a:latin typeface="Calibri"/>
                          <a:ea typeface="Times New Roman"/>
                          <a:cs typeface="David"/>
                        </a:rPr>
                        <a:t>קַי</a:t>
                      </a:r>
                      <a:r>
                        <a:rPr lang="he-IL" sz="1600" b="1" dirty="0">
                          <a:latin typeface="Calibri"/>
                          <a:ea typeface="Times New Roman"/>
                          <a:cs typeface="David"/>
                        </a:rPr>
                        <a:t>ָּם</a:t>
                      </a:r>
                      <a:endParaRPr lang="en-US" sz="1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5885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 dirty="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050" name="Picture 2" descr="C:\Users\צבי\Dropbox\צוות כותבי משנה\ה\רונית כיתה ה\מדריך למורה\תמונות ותרשימים\סמליל מבנה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764704"/>
            <a:ext cx="1350264" cy="93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b="1" dirty="0" smtClean="0"/>
              <a:t>לוח חודש לחישוב תאריכים לפי ראש חודש</a:t>
            </a:r>
            <a:endParaRPr lang="he-IL" sz="2800" b="1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/>
        </p:nvGraphicFramePr>
        <p:xfrm>
          <a:off x="611562" y="2276874"/>
          <a:ext cx="7992887" cy="424846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41841"/>
                <a:gridCol w="1141841"/>
                <a:gridCol w="1141841"/>
                <a:gridCol w="1141841"/>
                <a:gridCol w="1141841"/>
                <a:gridCol w="1141841"/>
                <a:gridCol w="1141841"/>
              </a:tblGrid>
              <a:tr h="606924">
                <a:tc gridSpan="7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800" b="1" dirty="0">
                          <a:latin typeface="Calibri"/>
                          <a:ea typeface="Times New Roman"/>
                          <a:cs typeface="Arial"/>
                        </a:rPr>
                        <a:t>חודש ______</a:t>
                      </a:r>
                      <a:endParaRPr lang="en-US" sz="4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069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>
                          <a:latin typeface="Calibri"/>
                          <a:ea typeface="Times New Roman"/>
                          <a:cs typeface="Arial"/>
                        </a:rPr>
                        <a:t>ראשון</a:t>
                      </a:r>
                      <a:endParaRPr lang="en-US" sz="3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>
                          <a:latin typeface="Calibri"/>
                          <a:ea typeface="Times New Roman"/>
                          <a:cs typeface="Arial"/>
                        </a:rPr>
                        <a:t>שני</a:t>
                      </a:r>
                      <a:endParaRPr lang="en-US" sz="3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>
                          <a:latin typeface="Calibri"/>
                          <a:ea typeface="Times New Roman"/>
                          <a:cs typeface="Arial"/>
                        </a:rPr>
                        <a:t>שלישי</a:t>
                      </a:r>
                      <a:endParaRPr lang="en-US" sz="3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>
                          <a:latin typeface="Calibri"/>
                          <a:ea typeface="Times New Roman"/>
                          <a:cs typeface="Arial"/>
                        </a:rPr>
                        <a:t>רביעי</a:t>
                      </a:r>
                      <a:endParaRPr lang="en-US" sz="3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>
                          <a:latin typeface="Calibri"/>
                          <a:ea typeface="Times New Roman"/>
                          <a:cs typeface="Arial"/>
                        </a:rPr>
                        <a:t>חמישי</a:t>
                      </a:r>
                      <a:endParaRPr lang="en-US" sz="3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>
                          <a:latin typeface="Calibri"/>
                          <a:ea typeface="Times New Roman"/>
                          <a:cs typeface="Arial"/>
                        </a:rPr>
                        <a:t>שישי</a:t>
                      </a:r>
                      <a:endParaRPr lang="en-US" sz="36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2000" dirty="0">
                          <a:latin typeface="Calibri"/>
                          <a:ea typeface="Times New Roman"/>
                          <a:cs typeface="Arial"/>
                        </a:rPr>
                        <a:t>שבת</a:t>
                      </a:r>
                      <a:endParaRPr lang="en-US" sz="3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0692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0692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0692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0692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0692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8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התלהבות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</TotalTime>
  <Words>120</Words>
  <Application>Microsoft Office PowerPoint</Application>
  <PresentationFormat>‫הצגה על המסך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זרימה</vt:lpstr>
      <vt:lpstr>יחידה 4: ראש השנה פרק א משנה ג</vt:lpstr>
      <vt:lpstr>שקופית 2</vt:lpstr>
      <vt:lpstr>פרק א משנה ג</vt:lpstr>
      <vt:lpstr>שקופית 4</vt:lpstr>
      <vt:lpstr>לוח חודש לחישוב תאריכים לפי ראש חודש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יחידה 4: ראש השנה פרק א משנה ג</dc:title>
  <dc:creator>רונית דרור</dc:creator>
  <cp:lastModifiedBy>רונית דרור </cp:lastModifiedBy>
  <cp:revision>6</cp:revision>
  <dcterms:created xsi:type="dcterms:W3CDTF">2015-10-27T11:15:20Z</dcterms:created>
  <dcterms:modified xsi:type="dcterms:W3CDTF">2015-10-27T11:53:53Z</dcterms:modified>
</cp:coreProperties>
</file>