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9" d="100"/>
          <a:sy n="99" d="100"/>
        </p:scale>
        <p:origin x="-3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צורה חופשית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  <p:sp>
        <p:nvSpPr>
          <p:cNvPr id="9" name="מציין מיקום של כותרת תחתונה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צורה חופשית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צורה חופשית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397AF14-3A5D-4991-A629-759C97C04275}" type="datetimeFigureOut">
              <a:rPr lang="he-IL" smtClean="0"/>
              <a:t>ט"ו חשון תשע"ו</a:t>
            </a:fld>
            <a:endParaRPr lang="he-IL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DA1BB5-F536-4CD7-9F65-44525A681BB1}" type="slidenum">
              <a:rPr lang="he-IL" smtClean="0"/>
              <a:t>‹#›</a:t>
            </a:fld>
            <a:endParaRPr lang="he-I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הירח, לקראת סוף רביע אחרון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123536"/>
            <a:ext cx="9231781" cy="7224944"/>
          </a:xfrm>
          <a:prstGeom prst="rect">
            <a:avLst/>
          </a:prstGeom>
          <a:noFill/>
        </p:spPr>
      </p:pic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79512" y="6093296"/>
            <a:ext cx="6480048" cy="2301240"/>
          </a:xfrm>
        </p:spPr>
        <p:txBody>
          <a:bodyPr>
            <a:normAutofit/>
          </a:bodyPr>
          <a:lstStyle/>
          <a:p>
            <a:r>
              <a:rPr lang="he-IL" sz="3200" dirty="0" smtClean="0"/>
              <a:t>יחידה 6: ראש השנה פרק א משנה ה</a:t>
            </a:r>
            <a:endParaRPr lang="he-IL" sz="3200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7504" y="4365104"/>
            <a:ext cx="6480048" cy="1752600"/>
          </a:xfrm>
        </p:spPr>
        <p:txBody>
          <a:bodyPr/>
          <a:lstStyle/>
          <a:p>
            <a:r>
              <a:rPr lang="he-IL" b="1" dirty="0" smtClean="0"/>
              <a:t>חילול שבת בחודש שבו הירח נראה בעליל</a:t>
            </a:r>
            <a:endParaRPr lang="he-IL" b="1" dirty="0"/>
          </a:p>
        </p:txBody>
      </p:sp>
      <p:pic>
        <p:nvPicPr>
          <p:cNvPr id="4" name="תמונה 3" descr="Screen Shot 2014-11-27 at 16.32.39.png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47864" y="-27384"/>
            <a:ext cx="2664296" cy="1815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467600" cy="1143000"/>
          </a:xfrm>
        </p:spPr>
        <p:txBody>
          <a:bodyPr>
            <a:noAutofit/>
          </a:bodyPr>
          <a:lstStyle/>
          <a:p>
            <a:pPr algn="r"/>
            <a:r>
              <a:rPr lang="he-IL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בֵּי</a:t>
            </a:r>
            <a:r>
              <a:rPr lang="he-IL" sz="36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ן</a:t>
            </a:r>
            <a:r>
              <a:rPr lang="he-IL" sz="3600" dirty="0" err="1" smtClean="0"/>
              <a:t> </a:t>
            </a:r>
            <a:r>
              <a:rPr lang="he-IL" sz="3600" b="1" dirty="0" smtClean="0"/>
              <a:t>שֶׁ</a:t>
            </a:r>
            <a:r>
              <a:rPr lang="he-IL" sz="3600" dirty="0" smtClean="0"/>
              <a:t>נִּרְאָה </a:t>
            </a:r>
            <a:r>
              <a:rPr lang="he-IL" sz="3600" dirty="0" err="1" smtClean="0"/>
              <a:t>בַעֲל</a:t>
            </a:r>
            <a:r>
              <a:rPr lang="he-IL" sz="3600" dirty="0" smtClean="0"/>
              <a:t>ִיל </a:t>
            </a:r>
            <a:r>
              <a:rPr lang="he-IL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בֵּין</a:t>
            </a:r>
            <a:r>
              <a:rPr lang="he-IL" sz="3600" b="1" dirty="0" smtClean="0"/>
              <a:t> שֶׁ</a:t>
            </a:r>
            <a:r>
              <a:rPr lang="he-IL" sz="3600" dirty="0" smtClean="0"/>
              <a:t>לֹּא </a:t>
            </a:r>
            <a:r>
              <a:rPr lang="he-IL" sz="3600" dirty="0" err="1" smtClean="0"/>
              <a:t>נִרְ</a:t>
            </a:r>
            <a:r>
              <a:rPr lang="he-IL" sz="3600" dirty="0" smtClean="0"/>
              <a:t>אָה בַעֲלִיל </a:t>
            </a:r>
            <a:endParaRPr lang="he-IL" sz="36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e-IL" dirty="0" smtClean="0"/>
          </a:p>
          <a:p>
            <a:pPr>
              <a:buNone/>
            </a:pPr>
            <a:r>
              <a:rPr lang="he-IL" dirty="0" err="1" smtClean="0"/>
              <a:t>מרחיצין</a:t>
            </a:r>
            <a:r>
              <a:rPr lang="he-IL" dirty="0" smtClean="0"/>
              <a:t> </a:t>
            </a:r>
            <a:r>
              <a:rPr lang="he-IL" dirty="0" smtClean="0"/>
              <a:t>את הקטן </a:t>
            </a:r>
            <a:r>
              <a:rPr lang="he-IL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בין </a:t>
            </a:r>
            <a:r>
              <a:rPr lang="he-IL" b="1" dirty="0" smtClean="0"/>
              <a:t>לפני המילה </a:t>
            </a:r>
            <a:r>
              <a:rPr lang="he-IL" dirty="0" smtClean="0"/>
              <a:t>(ברית מילה)</a:t>
            </a:r>
            <a:r>
              <a:rPr lang="he-IL" b="1" dirty="0" smtClean="0"/>
              <a:t> </a:t>
            </a:r>
            <a:r>
              <a:rPr lang="he-IL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ובין </a:t>
            </a:r>
            <a:r>
              <a:rPr lang="he-IL" b="1" dirty="0" smtClean="0"/>
              <a:t>לאחר המילה</a:t>
            </a:r>
            <a:r>
              <a:rPr lang="he-IL" dirty="0" smtClean="0"/>
              <a:t> </a:t>
            </a:r>
            <a:r>
              <a:rPr lang="he-IL" sz="1600" dirty="0" smtClean="0"/>
              <a:t>(שבת </a:t>
            </a:r>
            <a:r>
              <a:rPr lang="he-IL" sz="1600" dirty="0" err="1" smtClean="0"/>
              <a:t>יט</a:t>
            </a:r>
            <a:r>
              <a:rPr lang="he-IL" sz="1600" dirty="0" smtClean="0"/>
              <a:t>, ג)</a:t>
            </a:r>
            <a:endParaRPr lang="en-US" dirty="0" smtClean="0"/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r>
              <a:rPr lang="he-IL" dirty="0" smtClean="0"/>
              <a:t>רבי </a:t>
            </a:r>
            <a:r>
              <a:rPr lang="he-IL" dirty="0" smtClean="0"/>
              <a:t>אליעזר אומר יום טוב הסמוך לשבת </a:t>
            </a:r>
            <a:r>
              <a:rPr lang="he-IL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בין </a:t>
            </a:r>
            <a:r>
              <a:rPr lang="he-IL" b="1" dirty="0" smtClean="0"/>
              <a:t>מלפניה</a:t>
            </a:r>
            <a:r>
              <a:rPr lang="he-IL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ובין </a:t>
            </a:r>
            <a:r>
              <a:rPr lang="he-IL" b="1" dirty="0" err="1" smtClean="0"/>
              <a:t>מלאחריה</a:t>
            </a:r>
            <a:r>
              <a:rPr lang="he-IL" dirty="0" smtClean="0"/>
              <a:t> </a:t>
            </a:r>
            <a:r>
              <a:rPr lang="he-IL" sz="1600" dirty="0" smtClean="0"/>
              <a:t>(עירובין </a:t>
            </a:r>
            <a:r>
              <a:rPr lang="he-IL" sz="1600" dirty="0" smtClean="0"/>
              <a:t>ג,ו)</a:t>
            </a:r>
            <a:endParaRPr lang="he-IL" dirty="0" smtClean="0"/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r>
              <a:rPr lang="he-IL" dirty="0" smtClean="0"/>
              <a:t>וחכמים </a:t>
            </a:r>
            <a:r>
              <a:rPr lang="he-IL" dirty="0" smtClean="0"/>
              <a:t>אומרים </a:t>
            </a:r>
            <a:r>
              <a:rPr lang="he-IL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בין </a:t>
            </a:r>
            <a:r>
              <a:rPr lang="he-IL" b="1" dirty="0" smtClean="0"/>
              <a:t>בתחילה</a:t>
            </a:r>
            <a:r>
              <a:rPr lang="he-IL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בין </a:t>
            </a:r>
            <a:r>
              <a:rPr lang="he-IL" b="1" dirty="0" smtClean="0"/>
              <a:t>בסוף</a:t>
            </a:r>
            <a:r>
              <a:rPr lang="he-IL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e-IL" sz="1600" dirty="0" smtClean="0"/>
              <a:t>(</a:t>
            </a:r>
            <a:r>
              <a:rPr lang="he-IL" sz="1600" dirty="0" smtClean="0"/>
              <a:t>שבת </a:t>
            </a:r>
            <a:r>
              <a:rPr lang="he-IL" sz="1600" dirty="0" err="1" smtClean="0"/>
              <a:t>יג</a:t>
            </a:r>
            <a:r>
              <a:rPr lang="he-IL" sz="1600" dirty="0" smtClean="0"/>
              <a:t>,א)</a:t>
            </a:r>
            <a:endParaRPr lang="en-US" dirty="0" smtClean="0"/>
          </a:p>
          <a:p>
            <a:pPr>
              <a:buNone/>
            </a:pPr>
            <a:endParaRPr lang="he-IL" dirty="0"/>
          </a:p>
        </p:txBody>
      </p:sp>
      <p:pic>
        <p:nvPicPr>
          <p:cNvPr id="26626" name="Picture 2" descr="C:\Users\צבי\Dropbox\צוות כותבי משנה\ה\רונית כיתה ה\מדריך למורה\תמונות ותרשימים\סמליל לשון חכמים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5304" y="0"/>
            <a:ext cx="1758696" cy="93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צבי\Dropbox\צוות כותבי משנה\ה\רונית כיתה ה\מדריך למורה\תמונות ותרשימים\סמליל מבנה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6296" y="620688"/>
            <a:ext cx="1350264" cy="935736"/>
          </a:xfrm>
          <a:prstGeom prst="rect">
            <a:avLst/>
          </a:prstGeom>
          <a:noFill/>
        </p:spPr>
      </p:pic>
      <p:pic>
        <p:nvPicPr>
          <p:cNvPr id="27651" name="Picture 3" descr="C:\Users\צבי\Dropbox\צוות כותבי משנה\ה\רונית כיתה ה\מדריך למורה\עמ 55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411759" y="528106"/>
            <a:ext cx="4394129" cy="5997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55576" y="1196752"/>
            <a:ext cx="7467600" cy="1143000"/>
          </a:xfrm>
        </p:spPr>
        <p:txBody>
          <a:bodyPr/>
          <a:lstStyle/>
          <a:p>
            <a:pPr algn="ctr"/>
            <a:r>
              <a:rPr lang="he-IL" dirty="0" smtClean="0"/>
              <a:t>מציאת נקודת המחלוקת</a:t>
            </a:r>
            <a:endParaRPr lang="he-IL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</p:nvPr>
        </p:nvGraphicFramePr>
        <p:xfrm>
          <a:off x="755576" y="3140968"/>
          <a:ext cx="7467600" cy="302433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1094471"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kumimoji="0" lang="he-IL" sz="2000" b="1" kern="1200" dirty="0">
                          <a:solidFill>
                            <a:schemeClr val="lt1"/>
                          </a:solidFill>
                          <a:latin typeface="Calibri"/>
                          <a:ea typeface="Times New Roman"/>
                          <a:cs typeface="David"/>
                        </a:rPr>
                        <a:t>המקרה</a:t>
                      </a:r>
                      <a:endParaRPr kumimoji="0" lang="en-US" sz="2000" b="1" kern="1200" dirty="0">
                        <a:solidFill>
                          <a:schemeClr val="lt1"/>
                        </a:solidFill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1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kumimoji="0" lang="he-IL" sz="2000" b="1" kern="1200" dirty="0">
                          <a:solidFill>
                            <a:schemeClr val="lt1"/>
                          </a:solidFill>
                          <a:latin typeface="Calibri"/>
                          <a:ea typeface="Times New Roman"/>
                          <a:cs typeface="David"/>
                        </a:rPr>
                        <a:t>האם עדים מחללים את השבת לדעת תנא קמא?</a:t>
                      </a:r>
                      <a:endParaRPr kumimoji="0" lang="en-US" sz="2000" b="1" kern="1200" dirty="0">
                        <a:solidFill>
                          <a:schemeClr val="lt1"/>
                        </a:solidFill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latin typeface="Calibri"/>
                          <a:ea typeface="Times New Roman"/>
                          <a:cs typeface="David"/>
                        </a:rPr>
                        <a:t>האם עדים מחללים את השבת לדעת רבי יוסי?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6493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latin typeface="Calibri"/>
                          <a:ea typeface="Times New Roman"/>
                          <a:cs typeface="David"/>
                        </a:rPr>
                        <a:t>הירח נראה בעליל (בבירור)</a:t>
                      </a:r>
                      <a:endParaRPr lang="en-US" sz="16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 dirty="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</a:tr>
              <a:tr h="964932">
                <a:tc>
                  <a:txBody>
                    <a:bodyPr/>
                    <a:lstStyle/>
                    <a:p>
                      <a:pPr marL="0" algn="r" rtl="1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kumimoji="0" lang="he-IL" sz="1800" kern="1200" dirty="0">
                          <a:solidFill>
                            <a:schemeClr val="dk1"/>
                          </a:solidFill>
                          <a:latin typeface="Calibri"/>
                          <a:ea typeface="Times New Roman"/>
                          <a:cs typeface="David"/>
                        </a:rPr>
                        <a:t>הירח לא נראה בעליל</a:t>
                      </a:r>
                      <a:endParaRPr kumimoji="0" lang="en-US" sz="1800" kern="1200" dirty="0">
                        <a:solidFill>
                          <a:schemeClr val="dk1"/>
                        </a:solidFill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e-IL" sz="1200" dirty="0">
                        <a:latin typeface="Calibri"/>
                        <a:ea typeface="Times New Roman"/>
                        <a:cs typeface="David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8674" name="Picture 2" descr="C:\Users\צבי\Dropbox\צוות כותבי משנה\ה\רונית כיתה ה\מדריך למורה\תמונות ותרשימים\סמליל הבנה ופרשנות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548680"/>
            <a:ext cx="1959864" cy="935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טכני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טכני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טכני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</TotalTime>
  <Words>95</Words>
  <Application>Microsoft Office PowerPoint</Application>
  <PresentationFormat>‫הצגה על המסך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טכני</vt:lpstr>
      <vt:lpstr>יחידה 6: ראש השנה פרק א משנה ה</vt:lpstr>
      <vt:lpstr>בֵּין שֶׁנִּרְאָה בַעֲלִיל בֵּין שֶׁלֹּא נִרְאָה בַעֲלִיל </vt:lpstr>
      <vt:lpstr>שקופית 3</vt:lpstr>
      <vt:lpstr>מציאת נקודת המחלוקת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יחידה 6: ראש השנה פרק א משנה ה</dc:title>
  <dc:creator>רונית דרור</dc:creator>
  <cp:lastModifiedBy>רונית דרור </cp:lastModifiedBy>
  <cp:revision>4</cp:revision>
  <dcterms:created xsi:type="dcterms:W3CDTF">2015-10-28T11:31:34Z</dcterms:created>
  <dcterms:modified xsi:type="dcterms:W3CDTF">2015-10-28T12:03:23Z</dcterms:modified>
</cp:coreProperties>
</file>