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9" d="100"/>
          <a:sy n="99" d="100"/>
        </p:scale>
        <p:origin x="-3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 שוקיים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e-IL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שולש ישר-זווית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משולש שווה שוקיים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  <p:cxnSp>
        <p:nvCxnSpPr>
          <p:cNvPr id="11" name="מחבר ישר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ישר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שולש ישר-זווית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מחבר ישר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6C78437-85E8-40BD-8C7C-708A7A20C423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e-IL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F4C1B0F-B672-4D03-96E3-05F957BBBB75}" type="slidenum">
              <a:rPr lang="he-IL" smtClean="0"/>
              <a:t>‹#›</a:t>
            </a:fld>
            <a:endParaRPr lang="he-I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sz="4000" dirty="0" smtClean="0"/>
              <a:t>יחידה 8: ראש השנה פרק א משנה ז</a:t>
            </a:r>
            <a:endParaRPr lang="he-IL" sz="4000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e-IL" b="1" dirty="0" smtClean="0"/>
              <a:t>אב ובנו שראו את מולד הלבנה</a:t>
            </a:r>
            <a:endParaRPr lang="he-IL" b="1" dirty="0"/>
          </a:p>
        </p:txBody>
      </p:sp>
      <p:pic>
        <p:nvPicPr>
          <p:cNvPr id="4" name="תמונה 3" descr="Screen Shot 2014-11-27 at 16.32.39.pn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31840" y="3573016"/>
            <a:ext cx="2664296" cy="1815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פרק א משנה ז</a:t>
            </a:r>
            <a:endParaRPr lang="he-IL" dirty="0"/>
          </a:p>
        </p:txBody>
      </p:sp>
      <p:sp>
        <p:nvSpPr>
          <p:cNvPr id="4" name="פינה מקופלת 3"/>
          <p:cNvSpPr/>
          <p:nvPr/>
        </p:nvSpPr>
        <p:spPr>
          <a:xfrm>
            <a:off x="755576" y="1988840"/>
            <a:ext cx="7488832" cy="4104456"/>
          </a:xfrm>
          <a:prstGeom prst="foldedCorner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b="1" dirty="0"/>
              <a:t>אָב וּבְנ</a:t>
            </a:r>
            <a:r>
              <a:rPr lang="he-IL" b="1" dirty="0" err="1"/>
              <a:t>וֹ </a:t>
            </a:r>
            <a:r>
              <a:rPr lang="he-IL" b="1" dirty="0"/>
              <a:t>שֶׁרָאוּ אֶת הַחֹדֶשׁ, </a:t>
            </a:r>
            <a:r>
              <a:rPr lang="he-IL" b="1" dirty="0" err="1"/>
              <a:t>יֵלֵכו</a:t>
            </a:r>
            <a:r>
              <a:rPr lang="he-IL" b="1" dirty="0"/>
              <a:t>ּ. </a:t>
            </a:r>
            <a:endParaRPr lang="en-US" dirty="0"/>
          </a:p>
          <a:p>
            <a:r>
              <a:rPr lang="he-IL" b="1" dirty="0"/>
              <a:t>לֹא </a:t>
            </a:r>
            <a:r>
              <a:rPr lang="he-IL" b="1" dirty="0" err="1"/>
              <a:t>שֶׁמִּצְטָרְפ</a:t>
            </a:r>
            <a:r>
              <a:rPr lang="he-IL" b="1" dirty="0"/>
              <a:t>ִין זֶה עִם זֶה, אֶלָּא </a:t>
            </a:r>
            <a:r>
              <a:rPr lang="he-IL" b="1" dirty="0" err="1"/>
              <a:t>שֶׁ</a:t>
            </a:r>
            <a:r>
              <a:rPr lang="he-IL" b="1" dirty="0"/>
              <a:t>אִם יִפָּסֵל </a:t>
            </a:r>
            <a:r>
              <a:rPr lang="he-IL" b="1" dirty="0" err="1"/>
              <a:t>אֶח</a:t>
            </a:r>
            <a:r>
              <a:rPr lang="he-IL" b="1" dirty="0"/>
              <a:t>ָד מֵהֶן</a:t>
            </a:r>
            <a:r>
              <a:rPr lang="he-IL" b="1" dirty="0" err="1"/>
              <a:t>, </a:t>
            </a:r>
            <a:r>
              <a:rPr lang="he-IL" b="1" dirty="0"/>
              <a:t>יִצְטָרֵף </a:t>
            </a:r>
            <a:r>
              <a:rPr lang="he-IL" b="1" dirty="0" err="1"/>
              <a:t>הַשּ</a:t>
            </a:r>
            <a:r>
              <a:rPr lang="he-IL" b="1" dirty="0"/>
              <a:t>ֵׁנִי </a:t>
            </a:r>
            <a:r>
              <a:rPr lang="he-IL" b="1" dirty="0" err="1"/>
              <a:t>עִ</a:t>
            </a:r>
            <a:r>
              <a:rPr lang="he-IL" b="1" dirty="0"/>
              <a:t>ם אַחֵר. </a:t>
            </a:r>
            <a:endParaRPr lang="en-US" dirty="0"/>
          </a:p>
          <a:p>
            <a:r>
              <a:rPr lang="he-IL" b="1" dirty="0"/>
              <a:t>רַבִּי שִׁמְעוֹן </a:t>
            </a:r>
            <a:r>
              <a:rPr lang="he-IL" b="1" dirty="0" err="1"/>
              <a:t>אוֹמ</a:t>
            </a:r>
            <a:r>
              <a:rPr lang="he-IL" b="1" dirty="0"/>
              <a:t>ֵר: </a:t>
            </a:r>
            <a:endParaRPr lang="en-US" dirty="0"/>
          </a:p>
          <a:p>
            <a:r>
              <a:rPr lang="he-IL" b="1" dirty="0"/>
              <a:t>אָב וּבְנוֹ </a:t>
            </a:r>
            <a:r>
              <a:rPr lang="he-IL" b="1" dirty="0" err="1"/>
              <a:t>וְכ</a:t>
            </a:r>
            <a:r>
              <a:rPr lang="he-IL" b="1" dirty="0"/>
              <a:t>ל </a:t>
            </a:r>
            <a:r>
              <a:rPr lang="he-IL" b="1" dirty="0" err="1"/>
              <a:t>הַקְּרו</a:t>
            </a:r>
            <a:r>
              <a:rPr lang="he-IL" b="1" dirty="0"/>
              <a:t>ֹבִין, </a:t>
            </a:r>
            <a:r>
              <a:rPr lang="he-IL" b="1" dirty="0" err="1"/>
              <a:t>כְּשֵׁרִ</a:t>
            </a:r>
            <a:r>
              <a:rPr lang="he-IL" b="1" dirty="0"/>
              <a:t>ין לְעֵדוּת הַחֹדֶשׁ. </a:t>
            </a:r>
            <a:endParaRPr lang="en-US" dirty="0"/>
          </a:p>
          <a:p>
            <a:r>
              <a:rPr lang="he-IL" b="1" dirty="0"/>
              <a:t>אָמַר רַבּ</a:t>
            </a:r>
            <a:r>
              <a:rPr lang="he-IL" b="1" dirty="0" err="1"/>
              <a:t>ִי </a:t>
            </a:r>
            <a:r>
              <a:rPr lang="he-IL" b="1" dirty="0"/>
              <a:t>יוֹסֵי: </a:t>
            </a:r>
            <a:endParaRPr lang="en-US" dirty="0"/>
          </a:p>
          <a:p>
            <a:r>
              <a:rPr lang="he-IL" b="1" dirty="0"/>
              <a:t>מַעֲשֶׂה בְטוֹבִיָּה </a:t>
            </a:r>
            <a:r>
              <a:rPr lang="he-IL" b="1" dirty="0" err="1"/>
              <a:t>הָרוֹ</a:t>
            </a:r>
            <a:r>
              <a:rPr lang="he-IL" b="1" dirty="0"/>
              <a:t>פֵא, שֶׁרָאָה אֶת הַחֹד</a:t>
            </a:r>
            <a:r>
              <a:rPr lang="he-IL" b="1" dirty="0" err="1"/>
              <a:t>ֶשׁ </a:t>
            </a:r>
            <a:r>
              <a:rPr lang="he-IL" b="1" dirty="0"/>
              <a:t>בִּירוּשָׁלַיִ</a:t>
            </a:r>
            <a:r>
              <a:rPr lang="he-IL" b="1" dirty="0" err="1"/>
              <a:t>ם, </a:t>
            </a:r>
            <a:r>
              <a:rPr lang="he-IL" b="1" dirty="0"/>
              <a:t>הוּא וּבְנוֹ וִעַבְדּוֹ </a:t>
            </a:r>
            <a:r>
              <a:rPr lang="he-IL" b="1" dirty="0" err="1"/>
              <a:t>מְשֻׁ</a:t>
            </a:r>
            <a:r>
              <a:rPr lang="he-IL" b="1" dirty="0"/>
              <a:t>חְרָר, </a:t>
            </a:r>
            <a:endParaRPr lang="en-US" dirty="0"/>
          </a:p>
          <a:p>
            <a:r>
              <a:rPr lang="he-IL" b="1" dirty="0"/>
              <a:t>וְקִבּ</a:t>
            </a:r>
            <a:r>
              <a:rPr lang="he-IL" b="1" dirty="0" err="1"/>
              <a:t>ְלוּ הַכֹּה</a:t>
            </a:r>
            <a:r>
              <a:rPr lang="he-IL" b="1" dirty="0"/>
              <a:t>ֲנִים אוֹתו</a:t>
            </a:r>
            <a:r>
              <a:rPr lang="he-IL" b="1" dirty="0" err="1"/>
              <a:t>ֹ </a:t>
            </a:r>
            <a:r>
              <a:rPr lang="he-IL" b="1" dirty="0"/>
              <a:t>וְאֶ</a:t>
            </a:r>
            <a:r>
              <a:rPr lang="he-IL" b="1" dirty="0" err="1"/>
              <a:t>ת </a:t>
            </a:r>
            <a:r>
              <a:rPr lang="he-IL" b="1" dirty="0"/>
              <a:t>בְּנוֹ, וּפָסְלוּ אֶת עַבְדּוֹ. </a:t>
            </a:r>
            <a:endParaRPr lang="en-US" dirty="0"/>
          </a:p>
          <a:p>
            <a:r>
              <a:rPr lang="he-IL" b="1" dirty="0"/>
              <a:t>וּכְשֶבָּאוּ לִפְנֵי </a:t>
            </a:r>
            <a:r>
              <a:rPr lang="he-IL" b="1" dirty="0" err="1"/>
              <a:t>בֵי</a:t>
            </a:r>
            <a:r>
              <a:rPr lang="he-IL" b="1" dirty="0"/>
              <a:t>ת דִּין, קִבְּלוּ </a:t>
            </a:r>
            <a:r>
              <a:rPr lang="he-IL" b="1" dirty="0" err="1"/>
              <a:t>אוֹת</a:t>
            </a:r>
            <a:r>
              <a:rPr lang="he-IL" b="1" dirty="0"/>
              <a:t>וֹ</a:t>
            </a:r>
            <a:r>
              <a:rPr lang="he-IL" b="1" dirty="0" err="1"/>
              <a:t> </a:t>
            </a:r>
            <a:r>
              <a:rPr lang="he-IL" b="1" dirty="0"/>
              <a:t>וְאֶת עַבְדּוֹ, וּפָסְלוּ אֶת בְּנוֹ.</a:t>
            </a:r>
            <a:endParaRPr lang="en-US" dirty="0"/>
          </a:p>
          <a:p>
            <a:pPr algn="ctr"/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תרשים כאמד"ט</a:t>
            </a:r>
            <a:endParaRPr lang="he-IL" dirty="0"/>
          </a:p>
        </p:txBody>
      </p:sp>
      <p:pic>
        <p:nvPicPr>
          <p:cNvPr id="5" name="מציין מיקום של תמונה 4" descr="עמ 63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8338" b="8338"/>
          <a:stretch>
            <a:fillRect/>
          </a:stretch>
        </p:blipFill>
        <p:spPr>
          <a:xfrm>
            <a:off x="1115616" y="1052736"/>
            <a:ext cx="7333488" cy="5486400"/>
          </a:xfrm>
        </p:spPr>
      </p:pic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29698" name="Picture 2" descr="C:\Users\צבי\Dropbox\צוות כותבי משנה\ה\רונית כיתה ה\מדריך למורה\תמונות ותרשימים\סמליל מבנה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6336" y="188640"/>
            <a:ext cx="1350264" cy="935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he-IL" sz="3600" dirty="0" smtClean="0"/>
              <a:t>הקשר בין הדעות ברישא לסיפור בסיפא</a:t>
            </a:r>
            <a:endParaRPr lang="he-IL" sz="3600" dirty="0"/>
          </a:p>
        </p:txBody>
      </p:sp>
      <p:sp>
        <p:nvSpPr>
          <p:cNvPr id="3" name="פינה מקופלת 2"/>
          <p:cNvSpPr/>
          <p:nvPr/>
        </p:nvSpPr>
        <p:spPr>
          <a:xfrm>
            <a:off x="755576" y="1988840"/>
            <a:ext cx="7488832" cy="4104456"/>
          </a:xfrm>
          <a:prstGeom prst="foldedCorner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b="1" dirty="0"/>
              <a:t>אָב וּבְנ</a:t>
            </a:r>
            <a:r>
              <a:rPr lang="he-IL" b="1" dirty="0" err="1"/>
              <a:t>וֹ </a:t>
            </a:r>
            <a:r>
              <a:rPr lang="he-IL" b="1" dirty="0"/>
              <a:t>שֶׁרָאוּ אֶת הַחֹדֶשׁ, </a:t>
            </a:r>
            <a:r>
              <a:rPr lang="he-IL" b="1" dirty="0" err="1"/>
              <a:t>יֵלֵכו</a:t>
            </a:r>
            <a:r>
              <a:rPr lang="he-IL" b="1" dirty="0"/>
              <a:t>ּ. </a:t>
            </a:r>
            <a:endParaRPr lang="en-US" dirty="0"/>
          </a:p>
          <a:p>
            <a:r>
              <a:rPr lang="he-IL" b="1" dirty="0">
                <a:solidFill>
                  <a:schemeClr val="accent2">
                    <a:lumMod val="50000"/>
                  </a:schemeClr>
                </a:solidFill>
              </a:rPr>
              <a:t>לֹא </a:t>
            </a:r>
            <a:r>
              <a:rPr lang="he-IL" b="1" dirty="0" err="1">
                <a:solidFill>
                  <a:schemeClr val="accent2">
                    <a:lumMod val="50000"/>
                  </a:schemeClr>
                </a:solidFill>
              </a:rPr>
              <a:t>שֶׁמִּצְטָרְפ</a:t>
            </a:r>
            <a:r>
              <a:rPr lang="he-IL" b="1" dirty="0">
                <a:solidFill>
                  <a:schemeClr val="accent2">
                    <a:lumMod val="50000"/>
                  </a:schemeClr>
                </a:solidFill>
              </a:rPr>
              <a:t>ִין זֶה עִם זֶה, אֶלָּא </a:t>
            </a:r>
            <a:r>
              <a:rPr lang="he-IL" b="1" dirty="0" err="1">
                <a:solidFill>
                  <a:schemeClr val="accent2">
                    <a:lumMod val="50000"/>
                  </a:schemeClr>
                </a:solidFill>
              </a:rPr>
              <a:t>שֶׁ</a:t>
            </a:r>
            <a:r>
              <a:rPr lang="he-IL" b="1" dirty="0">
                <a:solidFill>
                  <a:schemeClr val="accent2">
                    <a:lumMod val="50000"/>
                  </a:schemeClr>
                </a:solidFill>
              </a:rPr>
              <a:t>אִם יִפָּסֵל </a:t>
            </a:r>
            <a:r>
              <a:rPr lang="he-IL" b="1" dirty="0" err="1">
                <a:solidFill>
                  <a:schemeClr val="accent2">
                    <a:lumMod val="50000"/>
                  </a:schemeClr>
                </a:solidFill>
              </a:rPr>
              <a:t>אֶח</a:t>
            </a:r>
            <a:r>
              <a:rPr lang="he-IL" b="1" dirty="0">
                <a:solidFill>
                  <a:schemeClr val="accent2">
                    <a:lumMod val="50000"/>
                  </a:schemeClr>
                </a:solidFill>
              </a:rPr>
              <a:t>ָד מֵהֶן</a:t>
            </a:r>
            <a:r>
              <a:rPr lang="he-IL" b="1" dirty="0" err="1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he-IL" b="1" dirty="0">
                <a:solidFill>
                  <a:schemeClr val="accent2">
                    <a:lumMod val="50000"/>
                  </a:schemeClr>
                </a:solidFill>
              </a:rPr>
              <a:t>יִצְטָרֵף </a:t>
            </a:r>
            <a:r>
              <a:rPr lang="he-IL" b="1" dirty="0" err="1">
                <a:solidFill>
                  <a:schemeClr val="accent2">
                    <a:lumMod val="50000"/>
                  </a:schemeClr>
                </a:solidFill>
              </a:rPr>
              <a:t>הַשּ</a:t>
            </a:r>
            <a:r>
              <a:rPr lang="he-IL" b="1" dirty="0">
                <a:solidFill>
                  <a:schemeClr val="accent2">
                    <a:lumMod val="50000"/>
                  </a:schemeClr>
                </a:solidFill>
              </a:rPr>
              <a:t>ֵׁנִי </a:t>
            </a:r>
            <a:r>
              <a:rPr lang="he-IL" b="1" dirty="0" err="1">
                <a:solidFill>
                  <a:schemeClr val="accent2">
                    <a:lumMod val="50000"/>
                  </a:schemeClr>
                </a:solidFill>
              </a:rPr>
              <a:t>עִ</a:t>
            </a:r>
            <a:r>
              <a:rPr lang="he-IL" b="1" dirty="0">
                <a:solidFill>
                  <a:schemeClr val="accent2">
                    <a:lumMod val="50000"/>
                  </a:schemeClr>
                </a:solidFill>
              </a:rPr>
              <a:t>ם אַחֵר. 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he-IL" b="1" dirty="0"/>
              <a:t>רַבִּי שִׁמְעוֹן </a:t>
            </a:r>
            <a:r>
              <a:rPr lang="he-IL" b="1" dirty="0" err="1"/>
              <a:t>אוֹמ</a:t>
            </a:r>
            <a:r>
              <a:rPr lang="he-IL" b="1" dirty="0"/>
              <a:t>ֵר: </a:t>
            </a:r>
            <a:endParaRPr lang="en-US" dirty="0"/>
          </a:p>
          <a:p>
            <a:r>
              <a:rPr lang="he-IL" b="1" dirty="0">
                <a:solidFill>
                  <a:schemeClr val="accent6">
                    <a:lumMod val="50000"/>
                  </a:schemeClr>
                </a:solidFill>
              </a:rPr>
              <a:t>אָב וּבְנוֹ </a:t>
            </a:r>
            <a:r>
              <a:rPr lang="he-IL" b="1" dirty="0" err="1">
                <a:solidFill>
                  <a:schemeClr val="accent6">
                    <a:lumMod val="50000"/>
                  </a:schemeClr>
                </a:solidFill>
              </a:rPr>
              <a:t>וְכ</a:t>
            </a:r>
            <a:r>
              <a:rPr lang="he-IL" b="1" dirty="0">
                <a:solidFill>
                  <a:schemeClr val="accent6">
                    <a:lumMod val="50000"/>
                  </a:schemeClr>
                </a:solidFill>
              </a:rPr>
              <a:t>ל </a:t>
            </a:r>
            <a:r>
              <a:rPr lang="he-IL" b="1" dirty="0" err="1">
                <a:solidFill>
                  <a:schemeClr val="accent6">
                    <a:lumMod val="50000"/>
                  </a:schemeClr>
                </a:solidFill>
              </a:rPr>
              <a:t>הַקְּרו</a:t>
            </a:r>
            <a:r>
              <a:rPr lang="he-IL" b="1" dirty="0">
                <a:solidFill>
                  <a:schemeClr val="accent6">
                    <a:lumMod val="50000"/>
                  </a:schemeClr>
                </a:solidFill>
              </a:rPr>
              <a:t>ֹבִין, </a:t>
            </a:r>
            <a:r>
              <a:rPr lang="he-IL" b="1" dirty="0" err="1">
                <a:solidFill>
                  <a:schemeClr val="accent6">
                    <a:lumMod val="50000"/>
                  </a:schemeClr>
                </a:solidFill>
              </a:rPr>
              <a:t>כְּשֵׁרִ</a:t>
            </a:r>
            <a:r>
              <a:rPr lang="he-IL" b="1" dirty="0">
                <a:solidFill>
                  <a:schemeClr val="accent6">
                    <a:lumMod val="50000"/>
                  </a:schemeClr>
                </a:solidFill>
              </a:rPr>
              <a:t>ין לְעֵדוּת הַחֹדֶשׁ. 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he-IL" b="1" dirty="0"/>
              <a:t>אָמַר רַבּ</a:t>
            </a:r>
            <a:r>
              <a:rPr lang="he-IL" b="1" dirty="0" err="1"/>
              <a:t>ִי </a:t>
            </a:r>
            <a:r>
              <a:rPr lang="he-IL" b="1" dirty="0"/>
              <a:t>יוֹסֵי: </a:t>
            </a:r>
            <a:endParaRPr lang="en-US" dirty="0"/>
          </a:p>
          <a:p>
            <a:r>
              <a:rPr lang="he-IL" b="1" dirty="0"/>
              <a:t>מַעֲשֶׂה בְטוֹבִיָּה </a:t>
            </a:r>
            <a:r>
              <a:rPr lang="he-IL" b="1" dirty="0" err="1"/>
              <a:t>הָרוֹ</a:t>
            </a:r>
            <a:r>
              <a:rPr lang="he-IL" b="1" dirty="0"/>
              <a:t>פֵא, שֶׁרָאָה אֶת הַחֹד</a:t>
            </a:r>
            <a:r>
              <a:rPr lang="he-IL" b="1" dirty="0" err="1"/>
              <a:t>ֶשׁ </a:t>
            </a:r>
            <a:r>
              <a:rPr lang="he-IL" b="1" dirty="0"/>
              <a:t>בִּירוּשָׁלַיִ</a:t>
            </a:r>
            <a:r>
              <a:rPr lang="he-IL" b="1" dirty="0" err="1"/>
              <a:t>ם, </a:t>
            </a:r>
            <a:r>
              <a:rPr lang="he-IL" b="1" dirty="0"/>
              <a:t>הוּא וּבְנוֹ וִעַבְדּוֹ </a:t>
            </a:r>
            <a:r>
              <a:rPr lang="he-IL" b="1" dirty="0" err="1"/>
              <a:t>מְשֻׁ</a:t>
            </a:r>
            <a:r>
              <a:rPr lang="he-IL" b="1" dirty="0"/>
              <a:t>חְרָר, </a:t>
            </a:r>
            <a:endParaRPr lang="en-US" dirty="0"/>
          </a:p>
          <a:p>
            <a:r>
              <a:rPr lang="he-IL" b="1" dirty="0">
                <a:solidFill>
                  <a:schemeClr val="accent6">
                    <a:lumMod val="50000"/>
                  </a:schemeClr>
                </a:solidFill>
              </a:rPr>
              <a:t>וְקִבּ</a:t>
            </a:r>
            <a:r>
              <a:rPr lang="he-IL" b="1" dirty="0" err="1">
                <a:solidFill>
                  <a:schemeClr val="accent6">
                    <a:lumMod val="50000"/>
                  </a:schemeClr>
                </a:solidFill>
              </a:rPr>
              <a:t>ְלוּ הַכֹּה</a:t>
            </a:r>
            <a:r>
              <a:rPr lang="he-IL" b="1" dirty="0">
                <a:solidFill>
                  <a:schemeClr val="accent6">
                    <a:lumMod val="50000"/>
                  </a:schemeClr>
                </a:solidFill>
              </a:rPr>
              <a:t>ֲנִים אוֹתו</a:t>
            </a:r>
            <a:r>
              <a:rPr lang="he-IL" b="1" dirty="0" err="1">
                <a:solidFill>
                  <a:schemeClr val="accent6">
                    <a:lumMod val="50000"/>
                  </a:schemeClr>
                </a:solidFill>
              </a:rPr>
              <a:t>ֹ </a:t>
            </a:r>
            <a:r>
              <a:rPr lang="he-IL" b="1" dirty="0">
                <a:solidFill>
                  <a:schemeClr val="accent6">
                    <a:lumMod val="50000"/>
                  </a:schemeClr>
                </a:solidFill>
              </a:rPr>
              <a:t>וְאֶ</a:t>
            </a:r>
            <a:r>
              <a:rPr lang="he-IL" b="1" dirty="0" err="1">
                <a:solidFill>
                  <a:schemeClr val="accent6">
                    <a:lumMod val="50000"/>
                  </a:schemeClr>
                </a:solidFill>
              </a:rPr>
              <a:t>ת </a:t>
            </a:r>
            <a:r>
              <a:rPr lang="he-IL" b="1" dirty="0">
                <a:solidFill>
                  <a:schemeClr val="accent6">
                    <a:lumMod val="50000"/>
                  </a:schemeClr>
                </a:solidFill>
              </a:rPr>
              <a:t>בְּנוֹ, וּפָסְלוּ אֶת עַבְדּוֹ</a:t>
            </a:r>
            <a:r>
              <a:rPr lang="he-IL" b="1" dirty="0"/>
              <a:t>. </a:t>
            </a:r>
            <a:endParaRPr lang="en-US" dirty="0"/>
          </a:p>
          <a:p>
            <a:r>
              <a:rPr lang="he-IL" b="1" dirty="0">
                <a:solidFill>
                  <a:schemeClr val="accent2">
                    <a:lumMod val="50000"/>
                  </a:schemeClr>
                </a:solidFill>
              </a:rPr>
              <a:t>וּכְשֶבָּאוּ לִפְנֵי </a:t>
            </a:r>
            <a:r>
              <a:rPr lang="he-IL" b="1" dirty="0" err="1">
                <a:solidFill>
                  <a:schemeClr val="accent2">
                    <a:lumMod val="50000"/>
                  </a:schemeClr>
                </a:solidFill>
              </a:rPr>
              <a:t>בֵי</a:t>
            </a:r>
            <a:r>
              <a:rPr lang="he-IL" b="1" dirty="0">
                <a:solidFill>
                  <a:schemeClr val="accent2">
                    <a:lumMod val="50000"/>
                  </a:schemeClr>
                </a:solidFill>
              </a:rPr>
              <a:t>ת דִּין, קִבְּלוּ </a:t>
            </a:r>
            <a:r>
              <a:rPr lang="he-IL" b="1" dirty="0" err="1">
                <a:solidFill>
                  <a:schemeClr val="accent2">
                    <a:lumMod val="50000"/>
                  </a:schemeClr>
                </a:solidFill>
              </a:rPr>
              <a:t>אוֹת</a:t>
            </a:r>
            <a:r>
              <a:rPr lang="he-IL" b="1" dirty="0">
                <a:solidFill>
                  <a:schemeClr val="accent2">
                    <a:lumMod val="50000"/>
                  </a:schemeClr>
                </a:solidFill>
              </a:rPr>
              <a:t>וֹ</a:t>
            </a:r>
            <a:r>
              <a:rPr lang="he-IL" b="1" dirty="0" err="1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he-IL" b="1" dirty="0">
                <a:solidFill>
                  <a:schemeClr val="accent2">
                    <a:lumMod val="50000"/>
                  </a:schemeClr>
                </a:solidFill>
              </a:rPr>
              <a:t>וְאֶת עַבְדּוֹ, וּפָסְלוּ אֶת בְּנוֹ.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he-IL" dirty="0"/>
          </a:p>
        </p:txBody>
      </p:sp>
      <p:pic>
        <p:nvPicPr>
          <p:cNvPr id="30722" name="Picture 2" descr="C:\Users\צבי\Dropbox\צוות כותבי משנה\ה\רונית כיתה ה\מדריך למורה\תמונות ותרשימים\סמליל הבנה ופרשנות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332656"/>
            <a:ext cx="1959864" cy="935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התלהבות">
  <a:themeElements>
    <a:clrScheme name="בית יציקה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התלהבות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התלהבות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</TotalTime>
  <Words>187</Words>
  <Application>Microsoft Office PowerPoint</Application>
  <PresentationFormat>‫הצגה על המסך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התלהבות</vt:lpstr>
      <vt:lpstr>יחידה 8: ראש השנה פרק א משנה ז</vt:lpstr>
      <vt:lpstr>פרק א משנה ז</vt:lpstr>
      <vt:lpstr>תרשים כאמד"ט</vt:lpstr>
      <vt:lpstr>הקשר בין הדעות ברישא לסיפור בסיפא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יחידה 8: ראש השנה פרק א משנה ז</dc:title>
  <dc:creator>רונית דרור</dc:creator>
  <cp:lastModifiedBy>רונית דרור </cp:lastModifiedBy>
  <cp:revision>2</cp:revision>
  <dcterms:created xsi:type="dcterms:W3CDTF">2015-10-28T12:52:31Z</dcterms:created>
  <dcterms:modified xsi:type="dcterms:W3CDTF">2015-10-28T13:07:45Z</dcterms:modified>
</cp:coreProperties>
</file>