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FF9933"/>
    <a:srgbClr val="000000"/>
    <a:srgbClr val="99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99" d="100"/>
          <a:sy n="99" d="100"/>
        </p:scale>
        <p:origin x="-3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כותרת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16" name="מציין מיקום של תאריך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26593-AFA3-488E-A1FD-473AAB985550}" type="datetimeFigureOut">
              <a:rPr lang="he-IL" smtClean="0"/>
              <a:t>י"ד חשון תשע"ו</a:t>
            </a:fld>
            <a:endParaRPr lang="he-IL"/>
          </a:p>
        </p:txBody>
      </p:sp>
      <p:sp>
        <p:nvSpPr>
          <p:cNvPr id="2" name="מציין מיקום של כותרת תחתונה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5" name="מציין מיקום של מספר שקופית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3538E78-B753-4CD2-B27A-70FC954434D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26593-AFA3-488E-A1FD-473AAB985550}" type="datetimeFigureOut">
              <a:rPr lang="he-IL" smtClean="0"/>
              <a:t>י"ד חשון 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38E78-B753-4CD2-B27A-70FC954434D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26593-AFA3-488E-A1FD-473AAB985550}" type="datetimeFigureOut">
              <a:rPr lang="he-IL" smtClean="0"/>
              <a:t>י"ד חשון 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38E78-B753-4CD2-B27A-70FC954434D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כותרת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7" name="מציין מיקום תוכן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5" name="מציין מיקום של תאריך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26593-AFA3-488E-A1FD-473AAB985550}" type="datetimeFigureOut">
              <a:rPr lang="he-IL" smtClean="0"/>
              <a:t>י"ד חשון תשע"ו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he-IL"/>
          </a:p>
        </p:txBody>
      </p:sp>
      <p:sp>
        <p:nvSpPr>
          <p:cNvPr id="16" name="מציין מיקום של מספר שקופית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3538E78-B753-4CD2-B27A-70FC954434D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מציין מיקום טקסט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9" name="מציין מיקום של תאריך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26593-AFA3-488E-A1FD-473AAB985550}" type="datetimeFigureOut">
              <a:rPr lang="he-IL" smtClean="0"/>
              <a:t>י"ד חשון תשע"ו</a:t>
            </a:fld>
            <a:endParaRPr lang="he-IL"/>
          </a:p>
        </p:txBody>
      </p:sp>
      <p:sp>
        <p:nvSpPr>
          <p:cNvPr id="11" name="מציין מיקום של כותרת תחתונה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6" name="מציין מיקום של מספר שקופית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38E78-B753-4CD2-B27A-70FC954434D2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כותרת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4" name="מציין מיקום תוכן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1" name="מציין מיקום של תאריך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26593-AFA3-488E-A1FD-473AAB985550}" type="datetimeFigureOut">
              <a:rPr lang="he-IL" smtClean="0"/>
              <a:t>י"ד חשון תשע"ו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1" name="מציין מיקום של מספר שקופית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38E78-B753-4CD2-B27A-70FC954434D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כותרת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25" name="מציין מיקום טקסט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8" name="מציין מיקום תוכן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26593-AFA3-488E-A1FD-473AAB985550}" type="datetimeFigureOut">
              <a:rPr lang="he-IL" smtClean="0"/>
              <a:t>י"ד חשון 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3538E78-B753-4CD2-B27A-70FC954434D2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כותרת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2" name="מציין מיקום של תאריך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26593-AFA3-488E-A1FD-473AAB985550}" type="datetimeFigureOut">
              <a:rPr lang="he-IL" smtClean="0"/>
              <a:t>י"ד חשון תשע"ו</a:t>
            </a:fld>
            <a:endParaRPr lang="he-IL"/>
          </a:p>
        </p:txBody>
      </p:sp>
      <p:sp>
        <p:nvSpPr>
          <p:cNvPr id="21" name="מציין מיקום של כותרת תחתונה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38E78-B753-4CD2-B27A-70FC954434D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26593-AFA3-488E-A1FD-473AAB985550}" type="datetimeFigureOut">
              <a:rPr lang="he-IL" smtClean="0"/>
              <a:t>י"ד חשון תשע"ו</a:t>
            </a:fld>
            <a:endParaRPr lang="he-IL"/>
          </a:p>
        </p:txBody>
      </p:sp>
      <p:sp>
        <p:nvSpPr>
          <p:cNvPr id="24" name="מציין מיקום של כותרת תחתונה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38E78-B753-4CD2-B27A-70FC954434D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כותרת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6" name="מציין מיקום טקסט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4" name="מציין מיקום תוכן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5" name="מציין מיקום של תאריך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26593-AFA3-488E-A1FD-473AAB985550}" type="datetimeFigureOut">
              <a:rPr lang="he-IL" smtClean="0"/>
              <a:t>י"ד חשון תשע"ו</a:t>
            </a:fld>
            <a:endParaRPr lang="he-IL"/>
          </a:p>
        </p:txBody>
      </p:sp>
      <p:sp>
        <p:nvSpPr>
          <p:cNvPr id="29" name="מציין מיקום של כותרת תחתונה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38E78-B753-4CD2-B27A-70FC954434D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מציין מיקום של תמונה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26593-AFA3-488E-A1FD-473AAB985550}" type="datetimeFigureOut">
              <a:rPr lang="he-IL" smtClean="0"/>
              <a:t>י"ד חשון 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1" name="מציין מיקום של מספר שקופית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38E78-B753-4CD2-B27A-70FC954434D2}" type="slidenum">
              <a:rPr lang="he-IL" smtClean="0"/>
              <a:t>‹#›</a:t>
            </a:fld>
            <a:endParaRPr lang="he-IL"/>
          </a:p>
        </p:txBody>
      </p:sp>
      <p:sp>
        <p:nvSpPr>
          <p:cNvPr id="17" name="כותרת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6" name="מציין מיקום טקסט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מציין מיקום טקסט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1" name="מציין מיקום של תאריך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CA26593-AFA3-488E-A1FD-473AAB985550}" type="datetimeFigureOut">
              <a:rPr lang="he-IL" smtClean="0"/>
              <a:t>י"ד חשון תשע"ו</a:t>
            </a:fld>
            <a:endParaRPr lang="he-IL"/>
          </a:p>
        </p:txBody>
      </p:sp>
      <p:sp>
        <p:nvSpPr>
          <p:cNvPr id="28" name="מציין מיקום של כותרת תחתונה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3538E78-B753-4CD2-B27A-70FC954434D2}" type="slidenum">
              <a:rPr lang="he-IL" smtClean="0"/>
              <a:t>‹#›</a:t>
            </a:fld>
            <a:endParaRPr lang="he-IL"/>
          </a:p>
        </p:txBody>
      </p:sp>
      <p:sp>
        <p:nvSpPr>
          <p:cNvPr id="10" name="מציין מיקום של כותרת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מחבר ישר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יחידה 5:</a:t>
            </a:r>
            <a:r>
              <a:rPr lang="en-US" dirty="0" smtClean="0"/>
              <a:t> </a:t>
            </a:r>
            <a:r>
              <a:rPr lang="he-IL" dirty="0" smtClean="0"/>
              <a:t>ראש השנה פרק א משנה ד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חילול שבת לצורך קידוש החודש</a:t>
            </a:r>
            <a:endParaRPr lang="he-IL" dirty="0"/>
          </a:p>
        </p:txBody>
      </p:sp>
      <p:pic>
        <p:nvPicPr>
          <p:cNvPr id="4" name="תמונה 3" descr="Screen Shot 2014-11-27 at 16.32.39.png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059832" y="620688"/>
            <a:ext cx="2664296" cy="18154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פרק א משנה ד</a:t>
            </a:r>
            <a:endParaRPr lang="he-IL" dirty="0"/>
          </a:p>
        </p:txBody>
      </p:sp>
      <p:sp>
        <p:nvSpPr>
          <p:cNvPr id="4" name="פינה מקופלת 3"/>
          <p:cNvSpPr/>
          <p:nvPr/>
        </p:nvSpPr>
        <p:spPr>
          <a:xfrm>
            <a:off x="1259632" y="1988840"/>
            <a:ext cx="7128792" cy="3600400"/>
          </a:xfrm>
          <a:prstGeom prst="foldedCorner">
            <a:avLst/>
          </a:prstGeom>
          <a:gradFill flip="none" rotWithShape="1">
            <a:gsLst>
              <a:gs pos="0">
                <a:schemeClr val="accent3">
                  <a:shade val="30000"/>
                  <a:satMod val="115000"/>
                </a:schemeClr>
              </a:gs>
              <a:gs pos="50000">
                <a:schemeClr val="accent3">
                  <a:shade val="67500"/>
                  <a:satMod val="115000"/>
                </a:schemeClr>
              </a:gs>
              <a:gs pos="100000">
                <a:schemeClr val="accent3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buNone/>
            </a:pPr>
            <a:r>
              <a:rPr lang="he-IL" sz="2800" b="1" dirty="0" smtClean="0"/>
              <a:t>עַל שְׁנֵי חֳדָשִׁים </a:t>
            </a:r>
            <a:r>
              <a:rPr lang="he-IL" sz="2800" b="1" dirty="0" err="1" smtClean="0"/>
              <a:t>מְחַלּ</a:t>
            </a:r>
            <a:r>
              <a:rPr lang="he-IL" sz="2800" b="1" dirty="0" smtClean="0"/>
              <a:t>ְלִין </a:t>
            </a:r>
            <a:r>
              <a:rPr lang="he-IL" sz="2800" b="1" dirty="0" err="1" smtClean="0"/>
              <a:t>אֶ</a:t>
            </a:r>
            <a:r>
              <a:rPr lang="he-IL" sz="2800" b="1" dirty="0" smtClean="0"/>
              <a:t>ת הַשַּׁבָּת: </a:t>
            </a:r>
            <a:endParaRPr lang="en-US" sz="2800" dirty="0" smtClean="0"/>
          </a:p>
          <a:p>
            <a:pPr>
              <a:buNone/>
            </a:pPr>
            <a:r>
              <a:rPr lang="he-IL" sz="2800" b="1" dirty="0" smtClean="0"/>
              <a:t>עַל נִיסָ</a:t>
            </a:r>
            <a:r>
              <a:rPr lang="he-IL" sz="2800" b="1" dirty="0" err="1" smtClean="0"/>
              <a:t>ן </a:t>
            </a:r>
            <a:r>
              <a:rPr lang="he-IL" sz="2800" b="1" dirty="0" smtClean="0"/>
              <a:t>וְעַל תִּשְׁרֵי, </a:t>
            </a:r>
            <a:endParaRPr lang="en-US" sz="2800" dirty="0" smtClean="0"/>
          </a:p>
          <a:p>
            <a:pPr>
              <a:buNone/>
            </a:pPr>
            <a:r>
              <a:rPr lang="he-IL" sz="2800" b="1" dirty="0" smtClean="0"/>
              <a:t>שֶׁבָּהֶן </a:t>
            </a:r>
            <a:r>
              <a:rPr lang="he-IL" sz="2800" b="1" dirty="0" err="1" smtClean="0"/>
              <a:t>הַשְּׁל</a:t>
            </a:r>
            <a:r>
              <a:rPr lang="he-IL" sz="2800" b="1" dirty="0" smtClean="0"/>
              <a:t>וּחִין </a:t>
            </a:r>
            <a:r>
              <a:rPr lang="he-IL" sz="2800" b="1" dirty="0" err="1" smtClean="0"/>
              <a:t>יוֹצְא</a:t>
            </a:r>
            <a:r>
              <a:rPr lang="he-IL" sz="2800" b="1" dirty="0" smtClean="0"/>
              <a:t>ִין </a:t>
            </a:r>
            <a:r>
              <a:rPr lang="he-IL" sz="2800" b="1" dirty="0" err="1" smtClean="0"/>
              <a:t>לְסוּר</a:t>
            </a:r>
            <a:r>
              <a:rPr lang="he-IL" sz="2800" b="1" dirty="0" smtClean="0"/>
              <a:t>ְיָא</a:t>
            </a:r>
            <a:r>
              <a:rPr lang="he-IL" sz="2800" b="1" dirty="0" err="1" smtClean="0"/>
              <a:t>, </a:t>
            </a:r>
            <a:r>
              <a:rPr lang="he-IL" sz="2800" b="1" dirty="0" smtClean="0"/>
              <a:t>וּבָהֶן </a:t>
            </a:r>
            <a:r>
              <a:rPr lang="he-IL" sz="2800" b="1" dirty="0" err="1" smtClean="0"/>
              <a:t>מְתַקּ</a:t>
            </a:r>
            <a:r>
              <a:rPr lang="he-IL" sz="2800" b="1" dirty="0" smtClean="0"/>
              <a:t>ְנִין </a:t>
            </a:r>
            <a:r>
              <a:rPr lang="he-IL" sz="2800" b="1" dirty="0" err="1" smtClean="0"/>
              <a:t>אֶ</a:t>
            </a:r>
            <a:r>
              <a:rPr lang="he-IL" sz="2800" b="1" dirty="0" smtClean="0"/>
              <a:t>ת הַמּוֹעֲדוֹת. </a:t>
            </a:r>
            <a:endParaRPr lang="en-US" sz="2800" dirty="0" smtClean="0"/>
          </a:p>
          <a:p>
            <a:pPr>
              <a:buNone/>
            </a:pPr>
            <a:r>
              <a:rPr lang="he-IL" sz="2800" b="1" dirty="0" smtClean="0"/>
              <a:t>וּכְשֶׁהָיָ</a:t>
            </a:r>
            <a:r>
              <a:rPr lang="he-IL" sz="2800" b="1" dirty="0" err="1" smtClean="0"/>
              <a:t>ה </a:t>
            </a:r>
            <a:r>
              <a:rPr lang="he-IL" sz="2800" b="1" dirty="0" smtClean="0"/>
              <a:t>בֵית הַמִּק</a:t>
            </a:r>
            <a:r>
              <a:rPr lang="he-IL" sz="2800" b="1" dirty="0" err="1" smtClean="0"/>
              <a:t>ְדּ</a:t>
            </a:r>
            <a:r>
              <a:rPr lang="he-IL" sz="2800" b="1" dirty="0" smtClean="0"/>
              <a:t>ָשׁ </a:t>
            </a:r>
            <a:r>
              <a:rPr lang="he-IL" sz="2800" b="1" dirty="0" err="1" smtClean="0"/>
              <a:t>קַי</a:t>
            </a:r>
            <a:r>
              <a:rPr lang="he-IL" sz="2800" b="1" dirty="0" smtClean="0"/>
              <a:t>ָּם, </a:t>
            </a:r>
            <a:endParaRPr lang="en-US" sz="2800" dirty="0" smtClean="0"/>
          </a:p>
          <a:p>
            <a:pPr>
              <a:buNone/>
            </a:pPr>
            <a:r>
              <a:rPr lang="he-IL" sz="2800" b="1" dirty="0" err="1" smtClean="0"/>
              <a:t>מְחַלּ</a:t>
            </a:r>
            <a:r>
              <a:rPr lang="he-IL" sz="2800" b="1" dirty="0" smtClean="0"/>
              <a:t>ְלִין </a:t>
            </a:r>
            <a:r>
              <a:rPr lang="he-IL" sz="2800" b="1" dirty="0" err="1" smtClean="0"/>
              <a:t>אַ</a:t>
            </a:r>
            <a:r>
              <a:rPr lang="he-IL" sz="2800" b="1" dirty="0" smtClean="0"/>
              <a:t>ף עַל כֻּלָּן </a:t>
            </a:r>
            <a:r>
              <a:rPr lang="he-IL" sz="2800" b="1" dirty="0" err="1" smtClean="0"/>
              <a:t>מִפּ</a:t>
            </a:r>
            <a:r>
              <a:rPr lang="he-IL" sz="2800" b="1" dirty="0" smtClean="0"/>
              <a:t>ְנֵ</a:t>
            </a:r>
            <a:r>
              <a:rPr lang="he-IL" sz="2800" b="1" dirty="0" err="1" smtClean="0"/>
              <a:t>י </a:t>
            </a:r>
            <a:r>
              <a:rPr lang="he-IL" sz="2800" b="1" dirty="0" smtClean="0"/>
              <a:t>תַקָּנַת הַקָּרְבָּן</a:t>
            </a:r>
            <a:r>
              <a:rPr lang="he-IL" sz="2800" dirty="0" smtClean="0"/>
              <a:t>.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המשנה צבועה לפי רכיבי הכאמד"ט</a:t>
            </a:r>
            <a:endParaRPr lang="he-IL" dirty="0"/>
          </a:p>
        </p:txBody>
      </p:sp>
      <p:sp>
        <p:nvSpPr>
          <p:cNvPr id="3" name="פינה מקופלת 2"/>
          <p:cNvSpPr/>
          <p:nvPr/>
        </p:nvSpPr>
        <p:spPr>
          <a:xfrm>
            <a:off x="1259632" y="1988840"/>
            <a:ext cx="7128792" cy="3600400"/>
          </a:xfrm>
          <a:prstGeom prst="foldedCorner">
            <a:avLst/>
          </a:prstGeom>
          <a:gradFill flip="none" rotWithShape="1">
            <a:gsLst>
              <a:gs pos="0">
                <a:schemeClr val="accent3">
                  <a:shade val="30000"/>
                  <a:satMod val="115000"/>
                </a:schemeClr>
              </a:gs>
              <a:gs pos="50000">
                <a:schemeClr val="accent3">
                  <a:shade val="67500"/>
                  <a:satMod val="115000"/>
                </a:schemeClr>
              </a:gs>
              <a:gs pos="100000">
                <a:schemeClr val="accent3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buNone/>
            </a:pPr>
            <a:r>
              <a:rPr lang="he-IL" sz="2800" b="1" dirty="0" smtClean="0">
                <a:solidFill>
                  <a:srgbClr val="FF9933"/>
                </a:solidFill>
              </a:rPr>
              <a:t>עַל שְׁנֵי חֳדָשִׁים </a:t>
            </a:r>
            <a:r>
              <a:rPr lang="he-IL" sz="2800" b="1" dirty="0" err="1" smtClean="0">
                <a:solidFill>
                  <a:srgbClr val="FF9933"/>
                </a:solidFill>
              </a:rPr>
              <a:t>מְחַלּ</a:t>
            </a:r>
            <a:r>
              <a:rPr lang="he-IL" sz="2800" b="1" dirty="0" smtClean="0">
                <a:solidFill>
                  <a:srgbClr val="FF9933"/>
                </a:solidFill>
              </a:rPr>
              <a:t>ְלִין </a:t>
            </a:r>
            <a:r>
              <a:rPr lang="he-IL" sz="2800" b="1" dirty="0" err="1" smtClean="0">
                <a:solidFill>
                  <a:srgbClr val="FF9933"/>
                </a:solidFill>
              </a:rPr>
              <a:t>אֶ</a:t>
            </a:r>
            <a:r>
              <a:rPr lang="he-IL" sz="2800" b="1" dirty="0" smtClean="0">
                <a:solidFill>
                  <a:srgbClr val="FF9933"/>
                </a:solidFill>
              </a:rPr>
              <a:t>ת הַשַּׁבָּת: </a:t>
            </a:r>
            <a:endParaRPr lang="en-US" sz="2800" dirty="0" smtClean="0">
              <a:solidFill>
                <a:srgbClr val="FF9933"/>
              </a:solidFill>
            </a:endParaRPr>
          </a:p>
          <a:p>
            <a:pPr>
              <a:buNone/>
            </a:pPr>
            <a:r>
              <a:rPr lang="he-IL" sz="2800" b="1" dirty="0" smtClean="0">
                <a:solidFill>
                  <a:schemeClr val="accent5"/>
                </a:solidFill>
              </a:rPr>
              <a:t>עַל נִיסָ</a:t>
            </a:r>
            <a:r>
              <a:rPr lang="he-IL" sz="2800" b="1" dirty="0" err="1" smtClean="0">
                <a:solidFill>
                  <a:schemeClr val="accent5"/>
                </a:solidFill>
              </a:rPr>
              <a:t>ן </a:t>
            </a:r>
            <a:r>
              <a:rPr lang="he-IL" sz="2800" b="1" dirty="0" smtClean="0">
                <a:solidFill>
                  <a:schemeClr val="accent5"/>
                </a:solidFill>
              </a:rPr>
              <a:t>וְעַל תִּשְׁרֵי, </a:t>
            </a:r>
            <a:endParaRPr lang="en-US" sz="2800" dirty="0" smtClean="0">
              <a:solidFill>
                <a:schemeClr val="accent5"/>
              </a:solidFill>
            </a:endParaRPr>
          </a:p>
          <a:p>
            <a:pPr>
              <a:buNone/>
            </a:pPr>
            <a:r>
              <a:rPr lang="he-IL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שֶׁבָּהֶן </a:t>
            </a:r>
            <a:r>
              <a:rPr lang="he-IL" sz="28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הַשְּׁל</a:t>
            </a:r>
            <a:r>
              <a:rPr lang="he-IL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וּחִין </a:t>
            </a:r>
            <a:r>
              <a:rPr lang="he-IL" sz="28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יוֹצְא</a:t>
            </a:r>
            <a:r>
              <a:rPr lang="he-IL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ִין </a:t>
            </a:r>
            <a:r>
              <a:rPr lang="he-IL" sz="28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לְסוּר</a:t>
            </a:r>
            <a:r>
              <a:rPr lang="he-IL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ְיָא</a:t>
            </a:r>
            <a:r>
              <a:rPr lang="he-IL" sz="28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, </a:t>
            </a:r>
            <a:r>
              <a:rPr lang="he-IL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וּבָהֶן </a:t>
            </a:r>
            <a:r>
              <a:rPr lang="he-IL" sz="28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מְתַקּ</a:t>
            </a:r>
            <a:r>
              <a:rPr lang="he-IL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ְנִין </a:t>
            </a:r>
            <a:r>
              <a:rPr lang="he-IL" sz="28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אֶ</a:t>
            </a:r>
            <a:r>
              <a:rPr lang="he-IL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ת הַמּוֹעֲדוֹת. </a:t>
            </a:r>
            <a:endParaRPr lang="en-US" sz="2800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he-IL" sz="2800" b="1" dirty="0" smtClean="0">
                <a:solidFill>
                  <a:srgbClr val="CCCCFF"/>
                </a:solidFill>
              </a:rPr>
              <a:t>וּכְשֶׁהָיָ</a:t>
            </a:r>
            <a:r>
              <a:rPr lang="he-IL" sz="2800" b="1" dirty="0" err="1" smtClean="0">
                <a:solidFill>
                  <a:srgbClr val="CCCCFF"/>
                </a:solidFill>
              </a:rPr>
              <a:t>ה </a:t>
            </a:r>
            <a:r>
              <a:rPr lang="he-IL" sz="2800" b="1" dirty="0" smtClean="0">
                <a:solidFill>
                  <a:srgbClr val="CCCCFF"/>
                </a:solidFill>
              </a:rPr>
              <a:t>בֵית הַמִּק</a:t>
            </a:r>
            <a:r>
              <a:rPr lang="he-IL" sz="2800" b="1" dirty="0" err="1" smtClean="0">
                <a:solidFill>
                  <a:srgbClr val="CCCCFF"/>
                </a:solidFill>
              </a:rPr>
              <a:t>ְדּ</a:t>
            </a:r>
            <a:r>
              <a:rPr lang="he-IL" sz="2800" b="1" dirty="0" smtClean="0">
                <a:solidFill>
                  <a:srgbClr val="CCCCFF"/>
                </a:solidFill>
              </a:rPr>
              <a:t>ָשׁ </a:t>
            </a:r>
            <a:r>
              <a:rPr lang="he-IL" sz="2800" b="1" dirty="0" err="1" smtClean="0">
                <a:solidFill>
                  <a:srgbClr val="CCCCFF"/>
                </a:solidFill>
              </a:rPr>
              <a:t>קַי</a:t>
            </a:r>
            <a:r>
              <a:rPr lang="he-IL" sz="2800" b="1" dirty="0" smtClean="0">
                <a:solidFill>
                  <a:srgbClr val="CCCCFF"/>
                </a:solidFill>
              </a:rPr>
              <a:t>ָּם, </a:t>
            </a:r>
            <a:endParaRPr lang="en-US" sz="2800" dirty="0" smtClean="0">
              <a:solidFill>
                <a:srgbClr val="CCCCFF"/>
              </a:solidFill>
            </a:endParaRPr>
          </a:p>
          <a:p>
            <a:pPr>
              <a:buNone/>
            </a:pPr>
            <a:r>
              <a:rPr lang="he-IL" sz="2800" b="1" dirty="0" err="1" smtClean="0">
                <a:solidFill>
                  <a:schemeClr val="accent5"/>
                </a:solidFill>
              </a:rPr>
              <a:t>מְחַלּ</a:t>
            </a:r>
            <a:r>
              <a:rPr lang="he-IL" sz="2800" b="1" dirty="0" smtClean="0">
                <a:solidFill>
                  <a:schemeClr val="accent5"/>
                </a:solidFill>
              </a:rPr>
              <a:t>ְלִין </a:t>
            </a:r>
            <a:r>
              <a:rPr lang="he-IL" sz="2800" b="1" dirty="0" err="1" smtClean="0">
                <a:solidFill>
                  <a:schemeClr val="accent5"/>
                </a:solidFill>
              </a:rPr>
              <a:t>אַ</a:t>
            </a:r>
            <a:r>
              <a:rPr lang="he-IL" sz="2800" b="1" dirty="0" smtClean="0">
                <a:solidFill>
                  <a:schemeClr val="accent5"/>
                </a:solidFill>
              </a:rPr>
              <a:t>ף עַל כֻּלָּן </a:t>
            </a:r>
            <a:r>
              <a:rPr lang="he-IL" sz="28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מִפּ</a:t>
            </a:r>
            <a:r>
              <a:rPr lang="he-IL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ְנֵ</a:t>
            </a:r>
            <a:r>
              <a:rPr lang="he-IL" sz="28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י </a:t>
            </a:r>
            <a:r>
              <a:rPr lang="he-IL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תַקָּנַת הַקָּרְבָּן</a:t>
            </a:r>
            <a:r>
              <a:rPr lang="he-IL" sz="2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.</a:t>
            </a:r>
            <a:endParaRPr lang="en-US" sz="2800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6" name="Picture 2" descr="C:\Users\צבי\Dropbox\צוות כותבי משנה\ה\רונית כיתה ה\מדריך למורה\תמונות ותרשימים\סמליל מבנה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332656"/>
            <a:ext cx="1350264" cy="9357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צבי\Dropbox\צוות כותבי משנה\ה\רונית כיתה ה\מדריך למורה\עמ 9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556792"/>
            <a:ext cx="8040659" cy="3168352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699792" y="836712"/>
            <a:ext cx="403244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>
                <a:solidFill>
                  <a:schemeClr val="bg2">
                    <a:lumMod val="50000"/>
                  </a:schemeClr>
                </a:solidFill>
              </a:rPr>
              <a:t>תהליך קידוש החודש</a:t>
            </a:r>
            <a:endParaRPr lang="he-IL" sz="3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59632" y="5373216"/>
            <a:ext cx="47525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2">
                    <a:lumMod val="50000"/>
                  </a:schemeClr>
                </a:solidFill>
                <a:latin typeface="Guttman Yad" pitchFamily="2" charset="-79"/>
                <a:cs typeface="Guttman Yad" pitchFamily="2" charset="-79"/>
              </a:rPr>
              <a:t>באיזה שלב של קידוש החודש עוסקת המשנה?</a:t>
            </a:r>
            <a:endParaRPr lang="he-IL" b="1" dirty="0">
              <a:solidFill>
                <a:schemeClr val="bg2">
                  <a:lumMod val="50000"/>
                </a:schemeClr>
              </a:solidFill>
              <a:latin typeface="Guttman Yad" pitchFamily="2" charset="-79"/>
              <a:cs typeface="Guttman Yad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/>
        </p:nvGraphicFramePr>
        <p:xfrm>
          <a:off x="683571" y="1988841"/>
          <a:ext cx="7992885" cy="300839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98577"/>
                <a:gridCol w="1598577"/>
                <a:gridCol w="1598577"/>
                <a:gridCol w="1851333"/>
                <a:gridCol w="1345821"/>
              </a:tblGrid>
              <a:tr h="99217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he-IL" sz="2400" dirty="0">
                          <a:solidFill>
                            <a:srgbClr val="FF9933"/>
                          </a:solidFill>
                          <a:latin typeface="Calibri"/>
                          <a:ea typeface="Times New Roman"/>
                          <a:cs typeface="David"/>
                        </a:rPr>
                        <a:t>כותרת</a:t>
                      </a:r>
                      <a:endParaRPr lang="en-US" sz="2000" dirty="0">
                        <a:solidFill>
                          <a:srgbClr val="FF9933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he-IL" sz="24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David"/>
                        </a:rPr>
                        <a:t>אומר</a:t>
                      </a:r>
                      <a:endParaRPr lang="en-US" sz="2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he-IL" sz="2400" dirty="0">
                          <a:solidFill>
                            <a:srgbClr val="CCCCFF"/>
                          </a:solidFill>
                          <a:latin typeface="Calibri"/>
                          <a:ea typeface="Times New Roman"/>
                          <a:cs typeface="David"/>
                        </a:rPr>
                        <a:t>מקרה </a:t>
                      </a:r>
                      <a:endParaRPr lang="en-US" sz="1100" dirty="0">
                        <a:solidFill>
                          <a:srgbClr val="CCCCFF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he-IL" sz="2400" dirty="0">
                          <a:solidFill>
                            <a:srgbClr val="92D050"/>
                          </a:solidFill>
                          <a:latin typeface="Calibri"/>
                          <a:ea typeface="Times New Roman"/>
                          <a:cs typeface="David"/>
                        </a:rPr>
                        <a:t>דין</a:t>
                      </a:r>
                      <a:endParaRPr lang="en-US" sz="1100" dirty="0">
                        <a:solidFill>
                          <a:srgbClr val="92D05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he-IL" sz="24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Times New Roman"/>
                          <a:cs typeface="David"/>
                        </a:rPr>
                        <a:t>טעם</a:t>
                      </a:r>
                      <a:endParaRPr lang="en-US" sz="11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02404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he-IL" sz="1200">
                          <a:latin typeface="Calibri"/>
                          <a:ea typeface="Times New Roman"/>
                          <a:cs typeface="David"/>
                        </a:rPr>
                        <a:t>1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he-IL" sz="1200" dirty="0">
                        <a:latin typeface="Calibri"/>
                        <a:ea typeface="Times New Roman"/>
                        <a:cs typeface="Davi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he-IL" sz="1400" dirty="0">
                          <a:latin typeface="Calibri"/>
                          <a:ea typeface="Times New Roman"/>
                          <a:cs typeface="David"/>
                        </a:rPr>
                        <a:t>המולד של חודש ניסן או תשרי נראה בשבת.</a:t>
                      </a:r>
                      <a:endParaRPr lang="en-US" sz="12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he-IL" sz="1200">
                          <a:latin typeface="Calibri"/>
                          <a:ea typeface="Times New Roman"/>
                          <a:cs typeface="David"/>
                        </a:rPr>
                        <a:t>2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he-IL" sz="1200">
                          <a:latin typeface="Calibri"/>
                          <a:ea typeface="Times New Roman"/>
                          <a:cs typeface="David"/>
                        </a:rPr>
                        <a:t>3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99217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he-IL" sz="1200">
                        <a:latin typeface="Calibri"/>
                        <a:ea typeface="Times New Roman"/>
                        <a:cs typeface="Davi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he-IL" sz="1200">
                        <a:latin typeface="Calibri"/>
                        <a:ea typeface="Times New Roman"/>
                        <a:cs typeface="Davi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he-IL" sz="1200">
                          <a:latin typeface="Calibri"/>
                          <a:ea typeface="Times New Roman"/>
                          <a:cs typeface="David"/>
                        </a:rPr>
                        <a:t>4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he-IL" sz="1200">
                          <a:latin typeface="Calibri"/>
                          <a:ea typeface="Times New Roman"/>
                          <a:cs typeface="David"/>
                        </a:rPr>
                        <a:t>5</a:t>
                      </a:r>
                      <a:endParaRPr lang="en-US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he-IL" sz="1200" dirty="0">
                          <a:latin typeface="Calibri"/>
                          <a:ea typeface="Times New Roman"/>
                          <a:cs typeface="David"/>
                        </a:rPr>
                        <a:t>6</a:t>
                      </a:r>
                      <a:endParaRPr lang="en-US" sz="11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098" name="Picture 2" descr="C:\Users\צבי\Dropbox\צוות כותבי משנה\ה\רונית כיתה ה\מדריך למורה\תמונות ותרשימים\סמליל מבנה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692696"/>
            <a:ext cx="1350264" cy="9357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686800" cy="838200"/>
          </a:xfrm>
        </p:spPr>
        <p:txBody>
          <a:bodyPr/>
          <a:lstStyle/>
          <a:p>
            <a:r>
              <a:rPr lang="he-IL" dirty="0" smtClean="0">
                <a:solidFill>
                  <a:schemeClr val="bg2">
                    <a:lumMod val="50000"/>
                  </a:schemeClr>
                </a:solidFill>
              </a:rPr>
              <a:t>החודשים והמועדים שמהתורה</a:t>
            </a:r>
            <a:endParaRPr lang="he-IL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3074" name="Picture 2" descr="C:\Users\צבי\Dropbox\צוות כותבי משנה\ה\רונית כיתה ה\מדריך למורה\עמ 5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988840"/>
            <a:ext cx="4148328" cy="4437888"/>
          </a:xfrm>
          <a:prstGeom prst="rect">
            <a:avLst/>
          </a:prstGeom>
          <a:noFill/>
        </p:spPr>
      </p:pic>
      <p:pic>
        <p:nvPicPr>
          <p:cNvPr id="3075" name="Picture 3" descr="C:\Users\צבי\Dropbox\צוות כותבי משנה\ה\רונית כיתה ה\מדריך למורה\תמונות ותרשימים\סמליל הבנה ופרשנות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116632"/>
            <a:ext cx="1959864" cy="9357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טרק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טרק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טרק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35</TotalTime>
  <Words>127</Words>
  <Application>Microsoft Office PowerPoint</Application>
  <PresentationFormat>‫הצגה על המסך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7" baseType="lpstr">
      <vt:lpstr>טרק</vt:lpstr>
      <vt:lpstr>יחידה 5: ראש השנה פרק א משנה ד</vt:lpstr>
      <vt:lpstr>פרק א משנה ד</vt:lpstr>
      <vt:lpstr>המשנה צבועה לפי רכיבי הכאמד"ט</vt:lpstr>
      <vt:lpstr>שקופית 4</vt:lpstr>
      <vt:lpstr>שקופית 5</vt:lpstr>
      <vt:lpstr>החודשים והמועדים שמהתורה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יחידה 5: ראש השנה פרק א משנה ד</dc:title>
  <dc:creator>רונית דרור</dc:creator>
  <cp:lastModifiedBy>רונית דרור </cp:lastModifiedBy>
  <cp:revision>7</cp:revision>
  <dcterms:created xsi:type="dcterms:W3CDTF">2015-10-27T12:36:06Z</dcterms:created>
  <dcterms:modified xsi:type="dcterms:W3CDTF">2015-10-27T13:11:20Z</dcterms:modified>
</cp:coreProperties>
</file>