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1"/>
  </p:sldMasterIdLst>
  <p:sldIdLst>
    <p:sldId id="256" r:id="rId2"/>
    <p:sldId id="271" r:id="rId3"/>
    <p:sldId id="272" r:id="rId4"/>
    <p:sldId id="258" r:id="rId5"/>
    <p:sldId id="259" r:id="rId6"/>
    <p:sldId id="260" r:id="rId7"/>
    <p:sldId id="261" r:id="rId8"/>
    <p:sldId id="262" r:id="rId9"/>
    <p:sldId id="273" r:id="rId10"/>
    <p:sldId id="263" r:id="rId11"/>
    <p:sldId id="264" r:id="rId12"/>
    <p:sldId id="274" r:id="rId13"/>
    <p:sldId id="275" r:id="rId14"/>
    <p:sldId id="276" r:id="rId15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99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14" d="100"/>
          <a:sy n="114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שקופית כותרת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1126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/>
            </a:p>
          </p:txBody>
        </p:sp>
        <p:sp>
          <p:nvSpPr>
            <p:cNvPr id="1126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/>
            </a:p>
          </p:txBody>
        </p:sp>
        <p:sp>
          <p:nvSpPr>
            <p:cNvPr id="1126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/>
            </a:p>
          </p:txBody>
        </p:sp>
        <p:sp>
          <p:nvSpPr>
            <p:cNvPr id="1127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/>
            </a:p>
          </p:txBody>
        </p:sp>
        <p:sp>
          <p:nvSpPr>
            <p:cNvPr id="1127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/>
            </a:p>
          </p:txBody>
        </p:sp>
        <p:sp>
          <p:nvSpPr>
            <p:cNvPr id="1127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/>
            </a:p>
          </p:txBody>
        </p:sp>
        <p:sp>
          <p:nvSpPr>
            <p:cNvPr id="1127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/>
            </a:p>
          </p:txBody>
        </p:sp>
        <p:sp>
          <p:nvSpPr>
            <p:cNvPr id="1127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/>
            </a:p>
          </p:txBody>
        </p:sp>
        <p:sp>
          <p:nvSpPr>
            <p:cNvPr id="1127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/>
            </a:p>
          </p:txBody>
        </p:sp>
        <p:sp>
          <p:nvSpPr>
            <p:cNvPr id="1127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/>
            </a:p>
          </p:txBody>
        </p:sp>
        <p:sp>
          <p:nvSpPr>
            <p:cNvPr id="1127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/>
            </a:p>
          </p:txBody>
        </p:sp>
        <p:sp>
          <p:nvSpPr>
            <p:cNvPr id="1127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/>
            </a:p>
          </p:txBody>
        </p:sp>
        <p:sp>
          <p:nvSpPr>
            <p:cNvPr id="1127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/>
            </a:p>
          </p:txBody>
        </p:sp>
        <p:sp>
          <p:nvSpPr>
            <p:cNvPr id="1128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/>
            </a:p>
          </p:txBody>
        </p:sp>
        <p:sp>
          <p:nvSpPr>
            <p:cNvPr id="1128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rtl="0"/>
              <a:endParaRPr lang="en-US"/>
            </a:p>
          </p:txBody>
        </p:sp>
        <p:sp>
          <p:nvSpPr>
            <p:cNvPr id="1128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rtl="0"/>
              <a:endParaRPr lang="en-US"/>
            </a:p>
          </p:txBody>
        </p:sp>
        <p:sp>
          <p:nvSpPr>
            <p:cNvPr id="1128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rtl="0"/>
              <a:endParaRPr lang="en-US"/>
            </a:p>
          </p:txBody>
        </p:sp>
        <p:sp>
          <p:nvSpPr>
            <p:cNvPr id="1128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rtl="0"/>
              <a:endParaRPr lang="en-US"/>
            </a:p>
          </p:txBody>
        </p:sp>
        <p:sp>
          <p:nvSpPr>
            <p:cNvPr id="1128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rtl="0"/>
              <a:endParaRPr lang="en-US"/>
            </a:p>
          </p:txBody>
        </p:sp>
        <p:sp>
          <p:nvSpPr>
            <p:cNvPr id="1128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rtl="0"/>
              <a:endParaRPr lang="en-US"/>
            </a:p>
          </p:txBody>
        </p:sp>
        <p:sp>
          <p:nvSpPr>
            <p:cNvPr id="1128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rtl="0"/>
              <a:endParaRPr lang="en-US"/>
            </a:p>
          </p:txBody>
        </p:sp>
        <p:sp>
          <p:nvSpPr>
            <p:cNvPr id="1128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rtl="0"/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rtl="0"/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rtl="0"/>
              <a:endParaRPr lang="en-US"/>
            </a:p>
          </p:txBody>
        </p:sp>
        <p:sp>
          <p:nvSpPr>
            <p:cNvPr id="1129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rtl="0"/>
              <a:endParaRPr lang="en-US"/>
            </a:p>
          </p:txBody>
        </p:sp>
        <p:sp>
          <p:nvSpPr>
            <p:cNvPr id="1129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rtl="0"/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/>
            </a:p>
          </p:txBody>
        </p:sp>
        <p:sp>
          <p:nvSpPr>
            <p:cNvPr id="1129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/>
            </a:p>
          </p:txBody>
        </p:sp>
        <p:sp>
          <p:nvSpPr>
            <p:cNvPr id="1129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/>
            </a:p>
          </p:txBody>
        </p:sp>
        <p:sp>
          <p:nvSpPr>
            <p:cNvPr id="1129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0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0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0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0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0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0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0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0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0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0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1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1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1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1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1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1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1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1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1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1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2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2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2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2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2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2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2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2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2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2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3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3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3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3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3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3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3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3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3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3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4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4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4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4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4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4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4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4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4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4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5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5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5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5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5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5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5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5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5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5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6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6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6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6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6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6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6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6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6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6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7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7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7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7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7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7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7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7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7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7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8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8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8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8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8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8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8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8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8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8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9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9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9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9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9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9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9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9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9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39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0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0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0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0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0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0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0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0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0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0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1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1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1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1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1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1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1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1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1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1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2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2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2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2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2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2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2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2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2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2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3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3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3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3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3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3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3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3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3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3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4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4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4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4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4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4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4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4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4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4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5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5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5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5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5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5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5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5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5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5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6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6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6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6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6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6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6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6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6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6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7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7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7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7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7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7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7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7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7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7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8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148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</p:grpSp>
      <p:sp>
        <p:nvSpPr>
          <p:cNvPr id="11482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1483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11484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485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486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A4AD44F-1EA7-496A-A2D4-1824CA6140F7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82" grpId="0"/>
      <p:bldP spid="11483" grpId="0" build="p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148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199CF29-F81C-4EEE-82E7-367F968EEFA9}" type="slidenum">
              <a:rPr lang="he-IL"/>
              <a:pPr/>
              <a:t>‹#›</a:t>
            </a:fld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15266F-E7EA-45BC-A1C4-90915051C6F8}" type="slidenum">
              <a:rPr lang="he-IL"/>
              <a:pPr/>
              <a:t>‹#›</a:t>
            </a:fld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40B3F4F-9461-47DC-B518-FA55BD1EB7B2}" type="slidenum">
              <a:rPr lang="he-IL"/>
              <a:pPr/>
              <a:t>‹#›</a:t>
            </a:fld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E3A7F57-35C3-433B-B6FD-6DC9302549E1}" type="slidenum">
              <a:rPr lang="he-IL"/>
              <a:pPr/>
              <a:t>‹#›</a:t>
            </a:fld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C00EB21-471F-4920-8C1C-E82B15AA2A8C}" type="slidenum">
              <a:rPr lang="he-IL"/>
              <a:pPr/>
              <a:t>‹#›</a:t>
            </a:fld>
            <a:endParaRPr lang="en-US"/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מציין מיקום של כותרת תחתונה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BDB32C2-EF98-4A87-81CA-BE8945322A83}" type="slidenum">
              <a:rPr lang="he-IL"/>
              <a:pPr/>
              <a:t>‹#›</a:t>
            </a:fld>
            <a:endParaRPr lang="en-US"/>
          </a:p>
        </p:txBody>
      </p:sp>
      <p:sp>
        <p:nvSpPr>
          <p:cNvPr id="8" name="מציין מיקום של תאריך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מציין מיקום של כותרת תחתונה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8BAE7D6-83FA-47C4-9066-C971BCAF93AA}" type="slidenum">
              <a:rPr lang="he-IL"/>
              <a:pPr/>
              <a:t>‹#›</a:t>
            </a:fld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מספר שקופית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32DB10-B0E7-41D5-B620-A0A413B9274A}" type="slidenum">
              <a:rPr lang="he-IL"/>
              <a:pPr/>
              <a:t>‹#›</a:t>
            </a:fld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2942F18-3C1B-4B00-B44B-C56749357354}" type="slidenum">
              <a:rPr lang="he-IL"/>
              <a:pPr/>
              <a:t>‹#›</a:t>
            </a:fld>
            <a:endParaRPr lang="en-US"/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מציין מיקום של כותרת תחתונה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FB639D-D502-4C6D-B138-043C2DBAAC17}" type="slidenum">
              <a:rPr lang="he-IL"/>
              <a:pPr/>
              <a:t>‹#›</a:t>
            </a:fld>
            <a:endParaRPr lang="en-US"/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מציין מיקום של כותרת תחתונה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0243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44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45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46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47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48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49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50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51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52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53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54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55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56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57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58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59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60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61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62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63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64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65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66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67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68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69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70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71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72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73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74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rtl="0"/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275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76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77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78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79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80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81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82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83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84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85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86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87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88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89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90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91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92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93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94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95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96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97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98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299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00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01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02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03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04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05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06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07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08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09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10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11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12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13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14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15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16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17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18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19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20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21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22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23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24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25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26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27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28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29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30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31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32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33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34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35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36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37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38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39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40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41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42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43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44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45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46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47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48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49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50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51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52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53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54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55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56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57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58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59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60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61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62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63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64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65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66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67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68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69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70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71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72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73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74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75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76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77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78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79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80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81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82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83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84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85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86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87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88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89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90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91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92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93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94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95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96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97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98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399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00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01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02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03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04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05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06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07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08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09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10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11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12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13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14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15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16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17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18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19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20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21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22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23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24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25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26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27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28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29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30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31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32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33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34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35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36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37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38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39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40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41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42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43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44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45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46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47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48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49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50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51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52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53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54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55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56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  <p:sp>
          <p:nvSpPr>
            <p:cNvPr id="10457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e-IL"/>
            </a:p>
          </p:txBody>
        </p:sp>
      </p:grpSp>
      <p:sp>
        <p:nvSpPr>
          <p:cNvPr id="10458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4FB45B75-EF37-43FD-BA15-6620B02AC7CD}" type="slidenum">
              <a:rPr lang="he-IL"/>
              <a:pPr/>
              <a:t>‹#›</a:t>
            </a:fld>
            <a:endParaRPr lang="en-US"/>
          </a:p>
        </p:txBody>
      </p:sp>
      <p:sp>
        <p:nvSpPr>
          <p:cNvPr id="10459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0460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0461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10462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61" grpId="0" build="p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46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46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46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46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46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462" grpId="0"/>
    </p:bldLst>
  </p:timing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cs typeface="Arial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cs typeface="Arial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cs typeface="Arial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412776"/>
            <a:ext cx="7772400" cy="1736725"/>
          </a:xfrm>
        </p:spPr>
        <p:txBody>
          <a:bodyPr/>
          <a:lstStyle/>
          <a:p>
            <a:r>
              <a:rPr lang="he-IL" dirty="0" smtClean="0">
                <a:solidFill>
                  <a:srgbClr val="FF0000"/>
                </a:solidFill>
              </a:rPr>
              <a:t>מסכת סוכה</a:t>
            </a:r>
            <a:br>
              <a:rPr lang="he-IL" dirty="0" smtClean="0">
                <a:solidFill>
                  <a:srgbClr val="FF0000"/>
                </a:solidFill>
              </a:rPr>
            </a:br>
            <a:r>
              <a:rPr lang="he-IL" dirty="0" smtClean="0">
                <a:solidFill>
                  <a:srgbClr val="FF0000"/>
                </a:solidFill>
              </a:rPr>
              <a:t>פרק ב, משניות ו-ט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משחק </a:t>
            </a:r>
            <a:r>
              <a:rPr lang="he-IL" dirty="0"/>
              <a:t>כיתתי </a:t>
            </a:r>
            <a:r>
              <a:rPr lang="he-IL" dirty="0" smtClean="0"/>
              <a:t>לחזרה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755576" y="2564904"/>
            <a:ext cx="7991996" cy="122344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dirty="0" smtClean="0">
                <a:cs typeface="Guttman Keren" pitchFamily="2" charset="-79"/>
              </a:rPr>
              <a:t>מתי מותר לפנות את הסוכה בזמן ירידת גשמים?</a:t>
            </a:r>
            <a:endParaRPr lang="en-US" sz="3200" dirty="0">
              <a:cs typeface="Guttman Keren" pitchFamily="2" charset="-79"/>
            </a:endParaRP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39750" y="2060575"/>
            <a:ext cx="8229600" cy="45339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he-IL" dirty="0">
                <a:cs typeface="Guttman Keren" pitchFamily="2" charset="-79"/>
              </a:rPr>
              <a:t>א. </a:t>
            </a:r>
            <a:r>
              <a:rPr lang="he-IL" dirty="0" smtClean="0">
                <a:cs typeface="Guttman Keren" pitchFamily="2" charset="-79"/>
              </a:rPr>
              <a:t>מיד כשמתחיל לטפטף.</a:t>
            </a:r>
            <a:endParaRPr lang="he-IL" dirty="0">
              <a:cs typeface="Guttman Keren" pitchFamily="2" charset="-79"/>
            </a:endParaRPr>
          </a:p>
          <a:p>
            <a:pPr marL="0" indent="0">
              <a:buFont typeface="Wingdings" pitchFamily="2" charset="2"/>
              <a:buNone/>
            </a:pPr>
            <a:r>
              <a:rPr lang="he-IL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ב. </a:t>
            </a:r>
            <a:r>
              <a:rPr lang="he-I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כאשר האוכל מתקלקל מטיפות הגשם שנכנסות לתוכו.</a:t>
            </a:r>
            <a:endParaRPr lang="he-IL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Guttman Keren" pitchFamily="2" charset="-79"/>
            </a:endParaRPr>
          </a:p>
          <a:p>
            <a:pPr marL="0" indent="0">
              <a:buFont typeface="Wingdings" pitchFamily="2" charset="2"/>
              <a:buNone/>
            </a:pPr>
            <a:r>
              <a:rPr lang="he-IL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ג. </a:t>
            </a:r>
            <a:r>
              <a:rPr lang="he-IL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רק אם נהיה קר מאוד ויש חשש שהיושבים בסוכה יצטננו.</a:t>
            </a:r>
            <a:endParaRPr lang="en-US" dirty="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Guttman Keren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611559" y="2852936"/>
            <a:ext cx="8065765" cy="67247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dirty="0" smtClean="0">
                <a:cs typeface="Guttman Keren" pitchFamily="2" charset="-79"/>
              </a:rPr>
              <a:t>במשל – העבד מוזג יין לכוס של האדון.</a:t>
            </a:r>
            <a:br>
              <a:rPr lang="he-IL" sz="3200" dirty="0" smtClean="0">
                <a:cs typeface="Guttman Keren" pitchFamily="2" charset="-79"/>
              </a:rPr>
            </a:br>
            <a:r>
              <a:rPr lang="he-IL" sz="3200" dirty="0" smtClean="0">
                <a:cs typeface="Guttman Keren" pitchFamily="2" charset="-79"/>
              </a:rPr>
              <a:t>בנמשל -</a:t>
            </a:r>
            <a:endParaRPr lang="en-US" sz="3200" dirty="0">
              <a:cs typeface="Guttman Keren" pitchFamily="2" charset="-79"/>
            </a:endParaRP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3528" y="2276872"/>
            <a:ext cx="8229600" cy="398522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he-IL" dirty="0">
                <a:cs typeface="Guttman Keren" pitchFamily="2" charset="-79"/>
              </a:rPr>
              <a:t>א. </a:t>
            </a:r>
            <a:r>
              <a:rPr lang="he-IL" dirty="0" smtClean="0">
                <a:cs typeface="Guttman Keren" pitchFamily="2" charset="-79"/>
              </a:rPr>
              <a:t>ה' איננו מרוצה מקיום המצווה על ידי ישראל.</a:t>
            </a:r>
            <a:endParaRPr lang="he-IL" dirty="0">
              <a:cs typeface="Guttman Keren" pitchFamily="2" charset="-79"/>
            </a:endParaRPr>
          </a:p>
          <a:p>
            <a:pPr marL="0" indent="0">
              <a:buNone/>
            </a:pPr>
            <a:r>
              <a:rPr lang="he-I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ב. </a:t>
            </a:r>
            <a:r>
              <a:rPr lang="he-IL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עם ישראל רוצה לקיים את מצוות סוכה.</a:t>
            </a:r>
          </a:p>
          <a:p>
            <a:pPr marL="0" indent="0">
              <a:buFont typeface="Wingdings" pitchFamily="2" charset="2"/>
              <a:buNone/>
            </a:pPr>
            <a:endParaRPr lang="he-IL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Guttman Keren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600513" y="2204864"/>
            <a:ext cx="8065765" cy="67247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dirty="0" smtClean="0">
                <a:cs typeface="Guttman Keren" pitchFamily="2" charset="-79"/>
              </a:rPr>
              <a:t>במשל – האדון שופך את היין שבכוס על העבד</a:t>
            </a:r>
            <a:br>
              <a:rPr lang="he-IL" sz="3200" dirty="0" smtClean="0">
                <a:cs typeface="Guttman Keren" pitchFamily="2" charset="-79"/>
              </a:rPr>
            </a:br>
            <a:r>
              <a:rPr lang="he-IL" sz="3200" dirty="0" smtClean="0">
                <a:cs typeface="Guttman Keren" pitchFamily="2" charset="-79"/>
              </a:rPr>
              <a:t>בנמשל -</a:t>
            </a:r>
            <a:endParaRPr lang="en-US" sz="3200" dirty="0">
              <a:cs typeface="Guttman Keren" pitchFamily="2" charset="-79"/>
            </a:endParaRP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3528" y="2276872"/>
            <a:ext cx="8229600" cy="398522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he-IL" dirty="0">
                <a:cs typeface="Guttman Keren" pitchFamily="2" charset="-79"/>
              </a:rPr>
              <a:t>א. </a:t>
            </a:r>
            <a:r>
              <a:rPr lang="he-IL" dirty="0" smtClean="0">
                <a:cs typeface="Guttman Keren" pitchFamily="2" charset="-79"/>
              </a:rPr>
              <a:t>ה' איננו רוצה </a:t>
            </a:r>
            <a:r>
              <a:rPr lang="he-IL" dirty="0">
                <a:cs typeface="Guttman Keren" pitchFamily="2" charset="-79"/>
              </a:rPr>
              <a:t>ב</a:t>
            </a:r>
            <a:r>
              <a:rPr lang="he-IL" dirty="0" smtClean="0">
                <a:cs typeface="Guttman Keren" pitchFamily="2" charset="-79"/>
              </a:rPr>
              <a:t>קיום המצווה על ידי ישראל.</a:t>
            </a:r>
            <a:endParaRPr lang="he-IL" dirty="0">
              <a:cs typeface="Guttman Keren" pitchFamily="2" charset="-79"/>
            </a:endParaRPr>
          </a:p>
          <a:p>
            <a:pPr marL="0" indent="0">
              <a:buNone/>
            </a:pPr>
            <a:r>
              <a:rPr lang="he-I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ב. </a:t>
            </a:r>
            <a:r>
              <a:rPr lang="he-IL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עם ישראל רוצה לקיים את מצוות סוכה.</a:t>
            </a:r>
          </a:p>
          <a:p>
            <a:pPr marL="0" indent="0">
              <a:buFont typeface="Wingdings" pitchFamily="2" charset="2"/>
              <a:buNone/>
            </a:pPr>
            <a:endParaRPr lang="he-IL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Guttman Keren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09625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467544" y="2060576"/>
            <a:ext cx="8208144" cy="100838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/>
          <a:lstStyle/>
          <a:p>
            <a:pPr algn="r"/>
            <a:r>
              <a:rPr lang="he-IL" sz="3200" dirty="0" smtClean="0">
                <a:cs typeface="Guttman Keren" pitchFamily="2" charset="-79"/>
              </a:rPr>
              <a:t>כיצד ניסו בית הלל להוכיח מהביקור אצל רבי יוחנן בן </a:t>
            </a:r>
            <a:r>
              <a:rPr lang="he-IL" sz="3200" dirty="0" err="1" smtClean="0">
                <a:cs typeface="Guttman Keren" pitchFamily="2" charset="-79"/>
              </a:rPr>
              <a:t>החורני</a:t>
            </a:r>
            <a:r>
              <a:rPr lang="he-IL" sz="3200" dirty="0" smtClean="0">
                <a:cs typeface="Guttman Keren" pitchFamily="2" charset="-79"/>
              </a:rPr>
              <a:t> שהיושב ראשו ורובו בסוכה ושולחנו בתוך הבית קיים את המצווה?</a:t>
            </a:r>
            <a:endParaRPr lang="en-US" sz="3200" dirty="0">
              <a:cs typeface="Guttman Keren" pitchFamily="2" charset="-79"/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3850" y="2060575"/>
            <a:ext cx="8229600" cy="45339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he-IL" dirty="0">
                <a:cs typeface="Guttman Keren" pitchFamily="2" charset="-79"/>
              </a:rPr>
              <a:t>א. </a:t>
            </a:r>
            <a:r>
              <a:rPr lang="he-IL" dirty="0" smtClean="0">
                <a:cs typeface="Guttman Keren" pitchFamily="2" charset="-79"/>
              </a:rPr>
              <a:t>לדעתם הזקנים לא אמרו לרבי יוחנן בן </a:t>
            </a:r>
            <a:r>
              <a:rPr lang="he-IL" dirty="0" err="1" smtClean="0">
                <a:cs typeface="Guttman Keren" pitchFamily="2" charset="-79"/>
              </a:rPr>
              <a:t>החורני</a:t>
            </a:r>
            <a:r>
              <a:rPr lang="he-IL" dirty="0" smtClean="0">
                <a:cs typeface="Guttman Keren" pitchFamily="2" charset="-79"/>
              </a:rPr>
              <a:t> כלום, וזה סימן שהם מסכימים למעשה שלו.</a:t>
            </a:r>
            <a:endParaRPr lang="he-IL" dirty="0">
              <a:cs typeface="Guttman Keren" pitchFamily="2" charset="-79"/>
            </a:endParaRPr>
          </a:p>
          <a:p>
            <a:pPr marL="0" indent="0">
              <a:buFont typeface="Wingdings" pitchFamily="2" charset="2"/>
              <a:buNone/>
            </a:pPr>
            <a:r>
              <a:rPr lang="he-IL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ב. </a:t>
            </a:r>
            <a:r>
              <a:rPr lang="he-I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לדעתם הזקנים שיבחו אותו על מעשה זה.</a:t>
            </a:r>
            <a:endParaRPr lang="he-IL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Guttman Keren" pitchFamily="2" charset="-79"/>
            </a:endParaRPr>
          </a:p>
          <a:p>
            <a:pPr marL="0" indent="0">
              <a:buFont typeface="Wingdings" pitchFamily="2" charset="2"/>
              <a:buNone/>
            </a:pPr>
            <a:r>
              <a:rPr lang="he-IL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ג. </a:t>
            </a:r>
            <a:r>
              <a:rPr lang="he-IL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לדעתם הזקנים לא אמרו לו דבר, מפני שהתביישו להעיר לו.</a:t>
            </a:r>
            <a:endParaRPr lang="en-US" dirty="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Guttman Keren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33664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23528" y="3573016"/>
            <a:ext cx="8208144" cy="158417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/>
          <a:lstStyle/>
          <a:p>
            <a:pPr algn="r"/>
            <a:r>
              <a:rPr lang="he-IL" sz="3200" dirty="0" smtClean="0">
                <a:cs typeface="Guttman Keren" pitchFamily="2" charset="-79"/>
              </a:rPr>
              <a:t>כיצד דחו בית שמאי את ההוכחה של בית הלל מהביקור אצל רבי יוחנן בן </a:t>
            </a:r>
            <a:r>
              <a:rPr lang="he-IL" sz="3200" dirty="0" err="1" smtClean="0">
                <a:cs typeface="Guttman Keren" pitchFamily="2" charset="-79"/>
              </a:rPr>
              <a:t>החורני</a:t>
            </a:r>
            <a:r>
              <a:rPr lang="he-IL" sz="3200" dirty="0" smtClean="0">
                <a:cs typeface="Guttman Keren" pitchFamily="2" charset="-79"/>
              </a:rPr>
              <a:t>?</a:t>
            </a:r>
            <a:endParaRPr lang="en-US" sz="3200" dirty="0">
              <a:cs typeface="Guttman Keren" pitchFamily="2" charset="-79"/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5536" y="2060575"/>
            <a:ext cx="8157914" cy="45339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he-IL" dirty="0">
                <a:cs typeface="Guttman Keren" pitchFamily="2" charset="-79"/>
              </a:rPr>
              <a:t>א. </a:t>
            </a:r>
            <a:r>
              <a:rPr lang="he-IL" dirty="0" smtClean="0">
                <a:cs typeface="Guttman Keren" pitchFamily="2" charset="-79"/>
              </a:rPr>
              <a:t>לדעתם החכמים לא אמרו לרבי יוחנן בן </a:t>
            </a:r>
            <a:r>
              <a:rPr lang="he-IL" dirty="0" err="1" smtClean="0">
                <a:cs typeface="Guttman Keren" pitchFamily="2" charset="-79"/>
              </a:rPr>
              <a:t>החורני</a:t>
            </a:r>
            <a:r>
              <a:rPr lang="he-IL" dirty="0" smtClean="0">
                <a:cs typeface="Guttman Keren" pitchFamily="2" charset="-79"/>
              </a:rPr>
              <a:t> כלום כי התביישו להעיר לו, אבל באמת הם לא מסכימים לדעתו.</a:t>
            </a:r>
            <a:endParaRPr lang="he-IL" dirty="0">
              <a:cs typeface="Guttman Keren" pitchFamily="2" charset="-79"/>
            </a:endParaRPr>
          </a:p>
          <a:p>
            <a:pPr marL="0" indent="0">
              <a:buFont typeface="Wingdings" pitchFamily="2" charset="2"/>
              <a:buNone/>
            </a:pPr>
            <a:r>
              <a:rPr lang="he-IL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ב. </a:t>
            </a:r>
            <a:r>
              <a:rPr lang="he-I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לדעתם הזקנים אמרו לרבי יוחנן בן </a:t>
            </a:r>
            <a:r>
              <a:rPr lang="he-IL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החורני</a:t>
            </a:r>
            <a:r>
              <a:rPr lang="he-I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 שאם הוא נהג כך תמיד, הוא לא קיים מצוות סוכה מעולם.</a:t>
            </a:r>
            <a:endParaRPr lang="he-IL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Guttman Keren" pitchFamily="2" charset="-79"/>
            </a:endParaRPr>
          </a:p>
          <a:p>
            <a:pPr marL="0" indent="0">
              <a:buFont typeface="Wingdings" pitchFamily="2" charset="2"/>
              <a:buNone/>
            </a:pPr>
            <a:r>
              <a:rPr lang="he-IL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ג. </a:t>
            </a:r>
            <a:r>
              <a:rPr lang="he-IL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לדעתם </a:t>
            </a:r>
            <a:r>
              <a:rPr lang="he-IL" smtClean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הזקנים אמרו </a:t>
            </a:r>
            <a:r>
              <a:rPr lang="he-IL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לרבי יוחנן בן </a:t>
            </a:r>
            <a:r>
              <a:rPr lang="he-IL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החורני</a:t>
            </a:r>
            <a:r>
              <a:rPr lang="he-IL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 במפורש שאסור לנהוג כך.</a:t>
            </a:r>
            <a:endParaRPr lang="en-US" dirty="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Guttman Keren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41963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576" y="188640"/>
            <a:ext cx="7920880" cy="5162128"/>
          </a:xfrm>
        </p:spPr>
        <p:txBody>
          <a:bodyPr/>
          <a:lstStyle/>
          <a:p>
            <a:r>
              <a:rPr lang="he-IL" dirty="0" smtClean="0"/>
              <a:t>כללי המשחק</a:t>
            </a:r>
          </a:p>
          <a:p>
            <a:pPr algn="just"/>
            <a:r>
              <a:rPr lang="he-IL" dirty="0" smtClean="0"/>
              <a:t>א. המורה ירשום בצד הלוח את שמות כל תלמידי הכיתה.</a:t>
            </a:r>
          </a:p>
          <a:p>
            <a:pPr algn="just"/>
            <a:r>
              <a:rPr lang="he-IL" dirty="0" smtClean="0"/>
              <a:t>ב. כל תלמיד יקבל שלושה פתקים: א - שחור, </a:t>
            </a:r>
            <a:r>
              <a:rPr lang="he-IL" dirty="0" smtClean="0">
                <a:solidFill>
                  <a:srgbClr val="FF0000"/>
                </a:solidFill>
              </a:rPr>
              <a:t>ב – אדום</a:t>
            </a:r>
            <a:r>
              <a:rPr lang="he-IL" dirty="0" smtClean="0"/>
              <a:t>, </a:t>
            </a:r>
            <a:r>
              <a:rPr lang="he-IL" dirty="0" smtClean="0">
                <a:solidFill>
                  <a:srgbClr val="00B050"/>
                </a:solidFill>
              </a:rPr>
              <a:t>ג - ירוק</a:t>
            </a:r>
            <a:r>
              <a:rPr lang="he-IL" dirty="0" smtClean="0"/>
              <a:t>.</a:t>
            </a:r>
          </a:p>
          <a:p>
            <a:pPr algn="just"/>
            <a:r>
              <a:rPr lang="he-IL" dirty="0" smtClean="0"/>
              <a:t>ג. על המסך יוצגו שאלות. לכל שאלה שלוש תשובות אפשריות.</a:t>
            </a:r>
          </a:p>
          <a:p>
            <a:pPr algn="just"/>
            <a:r>
              <a:rPr lang="he-IL" dirty="0" smtClean="0"/>
              <a:t>ד. לאחר הצגת כל שאלה, ירים כל תלמיד את פתק ההצבעה שלדעתו מיצג את התשובה הנכונה. חשוב להקפיד שכל התלמידים ירימו באותו הזמן בדיוק את הפתקים.</a:t>
            </a:r>
          </a:p>
        </p:txBody>
      </p:sp>
    </p:spTree>
    <p:extLst>
      <p:ext uri="{BB962C8B-B14F-4D97-AF65-F5344CB8AC3E}">
        <p14:creationId xmlns:p14="http://schemas.microsoft.com/office/powerpoint/2010/main" val="213560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576" y="188640"/>
            <a:ext cx="7920880" cy="5162128"/>
          </a:xfrm>
        </p:spPr>
        <p:txBody>
          <a:bodyPr/>
          <a:lstStyle/>
          <a:p>
            <a:r>
              <a:rPr lang="he-IL" dirty="0" smtClean="0"/>
              <a:t>כללי המשחק</a:t>
            </a:r>
            <a:endParaRPr lang="he-IL" dirty="0"/>
          </a:p>
          <a:p>
            <a:pPr algn="just"/>
            <a:r>
              <a:rPr lang="he-IL" dirty="0" smtClean="0"/>
              <a:t>ה. כעת תיצבע על המסך התשובה הנכונה.</a:t>
            </a:r>
          </a:p>
          <a:p>
            <a:pPr algn="just"/>
            <a:r>
              <a:rPr lang="he-IL" dirty="0" smtClean="0"/>
              <a:t>ו. המורה ימחק מהלוח את שמות כל התלמידים שלא ענו נכונה על השאלה.</a:t>
            </a:r>
          </a:p>
          <a:p>
            <a:pPr algn="just"/>
            <a:r>
              <a:rPr lang="he-IL" dirty="0" smtClean="0"/>
              <a:t>ז. מי ששמו עדיין על הלוח – עובר לשאלה הבאה.</a:t>
            </a:r>
          </a:p>
          <a:p>
            <a:pPr algn="just"/>
            <a:r>
              <a:rPr lang="he-IL" dirty="0" smtClean="0"/>
              <a:t>ח. המנצח הוא התלמיד ששמו נשאר אחרון על הלוח.</a:t>
            </a:r>
          </a:p>
          <a:p>
            <a:r>
              <a:rPr lang="he-IL" dirty="0" smtClean="0"/>
              <a:t>בהצלחה!</a:t>
            </a:r>
          </a:p>
        </p:txBody>
      </p:sp>
    </p:spTree>
    <p:extLst>
      <p:ext uri="{BB962C8B-B14F-4D97-AF65-F5344CB8AC3E}">
        <p14:creationId xmlns:p14="http://schemas.microsoft.com/office/powerpoint/2010/main" val="275423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7380312" y="2924944"/>
            <a:ext cx="1511276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/>
          <a:lstStyle/>
          <a:p>
            <a:pPr algn="r"/>
            <a:r>
              <a:rPr lang="he-IL" sz="3200" dirty="0" smtClean="0">
                <a:cs typeface="Guttman Keren" pitchFamily="2" charset="-79"/>
              </a:rPr>
              <a:t>כמה סעודות חייבים לאכול בסוכה לדעת רבי אליעזר?</a:t>
            </a:r>
            <a:endParaRPr lang="en-US" sz="3200" dirty="0">
              <a:cs typeface="Guttman Keren" pitchFamily="2" charset="-79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2348880"/>
            <a:ext cx="8229600" cy="2232248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he-IL" dirty="0">
                <a:cs typeface="Guttman Keren" pitchFamily="2" charset="-79"/>
              </a:rPr>
              <a:t>א. </a:t>
            </a:r>
            <a:r>
              <a:rPr lang="he-IL" dirty="0" smtClean="0">
                <a:cs typeface="Guttman Keren" pitchFamily="2" charset="-79"/>
              </a:rPr>
              <a:t>1</a:t>
            </a:r>
            <a:endParaRPr lang="he-IL" dirty="0">
              <a:cs typeface="Guttman Keren" pitchFamily="2" charset="-79"/>
            </a:endParaRPr>
          </a:p>
          <a:p>
            <a:pPr marL="0" indent="0">
              <a:buFont typeface="Wingdings" pitchFamily="2" charset="2"/>
              <a:buNone/>
            </a:pPr>
            <a:r>
              <a:rPr lang="he-IL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ב. </a:t>
            </a:r>
            <a:r>
              <a:rPr lang="he-I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14</a:t>
            </a:r>
            <a:endParaRPr lang="he-IL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Guttman Keren" pitchFamily="2" charset="-79"/>
            </a:endParaRPr>
          </a:p>
          <a:p>
            <a:pPr marL="0" indent="0">
              <a:buFont typeface="Wingdings" pitchFamily="2" charset="2"/>
              <a:buNone/>
            </a:pPr>
            <a:r>
              <a:rPr lang="he-IL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ג. </a:t>
            </a:r>
            <a:r>
              <a:rPr lang="he-IL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21</a:t>
            </a:r>
            <a:endParaRPr lang="en-US" dirty="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Guttman Keren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051720" y="2996952"/>
            <a:ext cx="6551612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/>
          <a:lstStyle/>
          <a:p>
            <a:pPr algn="r"/>
            <a:r>
              <a:rPr lang="he-IL" sz="3200" dirty="0" smtClean="0">
                <a:cs typeface="Guttman Keren" pitchFamily="2" charset="-79"/>
              </a:rPr>
              <a:t>מה </a:t>
            </a:r>
            <a:r>
              <a:rPr lang="he-IL" sz="3200" dirty="0">
                <a:cs typeface="Guttman Keren" pitchFamily="2" charset="-79"/>
              </a:rPr>
              <a:t>יעשה לדעת </a:t>
            </a:r>
            <a:r>
              <a:rPr lang="he-IL" sz="3200" dirty="0" smtClean="0">
                <a:cs typeface="Guttman Keren" pitchFamily="2" charset="-79"/>
              </a:rPr>
              <a:t>חכמים מי </a:t>
            </a:r>
            <a:r>
              <a:rPr lang="he-IL" sz="3200" dirty="0" smtClean="0">
                <a:cs typeface="Guttman Keren" pitchFamily="2" charset="-79"/>
              </a:rPr>
              <a:t>שלא אכל בסוכה בליל יום טוב הראשון של סוכות?</a:t>
            </a:r>
            <a:endParaRPr lang="en-US" sz="3200" dirty="0">
              <a:cs typeface="Guttman Keren" pitchFamily="2" charset="-79"/>
            </a:endParaRP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5536" y="1916832"/>
            <a:ext cx="8229600" cy="328136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he-IL" dirty="0">
                <a:cs typeface="Guttman Keren" pitchFamily="2" charset="-79"/>
              </a:rPr>
              <a:t>א. </a:t>
            </a:r>
            <a:r>
              <a:rPr lang="he-IL" dirty="0" smtClean="0">
                <a:cs typeface="Guttman Keren" pitchFamily="2" charset="-79"/>
              </a:rPr>
              <a:t>ישלים את הסעודה בליל יום טוב האחרון – שמחת תורה.</a:t>
            </a:r>
            <a:endParaRPr lang="he-IL" dirty="0">
              <a:cs typeface="Guttman Keren" pitchFamily="2" charset="-79"/>
            </a:endParaRPr>
          </a:p>
          <a:p>
            <a:pPr marL="0" indent="0">
              <a:buFont typeface="Wingdings" pitchFamily="2" charset="2"/>
              <a:buNone/>
            </a:pPr>
            <a:r>
              <a:rPr lang="he-IL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ב. </a:t>
            </a:r>
            <a:r>
              <a:rPr lang="he-I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אי אפשר להשלים.</a:t>
            </a:r>
            <a:endParaRPr lang="he-IL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Guttman Keren" pitchFamily="2" charset="-79"/>
            </a:endParaRPr>
          </a:p>
          <a:p>
            <a:pPr marL="0" indent="0">
              <a:buFont typeface="Wingdings" pitchFamily="2" charset="2"/>
              <a:buNone/>
            </a:pPr>
            <a:r>
              <a:rPr lang="he-IL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ג. </a:t>
            </a:r>
            <a:r>
              <a:rPr lang="he-IL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ישלים את הסעודה בלילה השני של חג הסוכות.</a:t>
            </a:r>
            <a:endParaRPr lang="en-US" dirty="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Guttman Keren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3568" y="2564904"/>
            <a:ext cx="7991475" cy="64807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dirty="0" smtClean="0">
                <a:cs typeface="Guttman Keren" pitchFamily="2" charset="-79"/>
              </a:rPr>
              <a:t>היושב ראשו ורובו בסוכה ושולחנו בתוך הבית</a:t>
            </a:r>
            <a:endParaRPr lang="en-US" sz="3200" dirty="0">
              <a:cs typeface="Guttman Keren" pitchFamily="2" charset="-79"/>
            </a:endParaRP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5536" y="2564904"/>
            <a:ext cx="8229600" cy="45339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he-IL" dirty="0">
                <a:cs typeface="Guttman Keren" pitchFamily="2" charset="-79"/>
              </a:rPr>
              <a:t>א. </a:t>
            </a:r>
            <a:r>
              <a:rPr lang="he-IL" dirty="0" smtClean="0">
                <a:cs typeface="Guttman Keren" pitchFamily="2" charset="-79"/>
              </a:rPr>
              <a:t>בית שמאי </a:t>
            </a:r>
            <a:r>
              <a:rPr lang="he-IL" dirty="0" err="1" smtClean="0">
                <a:cs typeface="Guttman Keren" pitchFamily="2" charset="-79"/>
              </a:rPr>
              <a:t>פוסלין</a:t>
            </a:r>
            <a:r>
              <a:rPr lang="he-IL" dirty="0" smtClean="0">
                <a:cs typeface="Guttman Keren" pitchFamily="2" charset="-79"/>
              </a:rPr>
              <a:t> ובית הלל מכשירין</a:t>
            </a:r>
            <a:endParaRPr lang="he-IL" dirty="0">
              <a:cs typeface="Guttman Keren" pitchFamily="2" charset="-79"/>
            </a:endParaRPr>
          </a:p>
          <a:p>
            <a:pPr marL="0" indent="0">
              <a:buFont typeface="Wingdings" pitchFamily="2" charset="2"/>
              <a:buNone/>
            </a:pPr>
            <a:r>
              <a:rPr lang="he-IL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ב. </a:t>
            </a:r>
            <a:r>
              <a:rPr lang="he-I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לדעת כולם לא יצא ידי חובה.</a:t>
            </a:r>
            <a:endParaRPr lang="he-IL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Guttman Keren" pitchFamily="2" charset="-79"/>
            </a:endParaRPr>
          </a:p>
          <a:p>
            <a:pPr marL="0" indent="0">
              <a:buFont typeface="Wingdings" pitchFamily="2" charset="2"/>
              <a:buNone/>
            </a:pPr>
            <a:r>
              <a:rPr lang="he-IL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ג. </a:t>
            </a:r>
            <a:r>
              <a:rPr lang="he-IL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לדעת כולם יצא ידי חובה.</a:t>
            </a:r>
            <a:endParaRPr lang="en-US" dirty="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Guttman Keren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467544" y="2060576"/>
            <a:ext cx="8208144" cy="100838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dirty="0" smtClean="0">
                <a:cs typeface="Guttman Keren" pitchFamily="2" charset="-79"/>
              </a:rPr>
              <a:t>מי הלך לבקר את מי בסוכה?</a:t>
            </a:r>
            <a:endParaRPr lang="en-US" sz="3200" dirty="0">
              <a:cs typeface="Guttman Keren" pitchFamily="2" charset="-79"/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3850" y="2060575"/>
            <a:ext cx="8229600" cy="45339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he-IL" dirty="0">
                <a:cs typeface="Guttman Keren" pitchFamily="2" charset="-79"/>
              </a:rPr>
              <a:t>א. </a:t>
            </a:r>
            <a:r>
              <a:rPr lang="he-IL" dirty="0" smtClean="0">
                <a:cs typeface="Guttman Keren" pitchFamily="2" charset="-79"/>
              </a:rPr>
              <a:t>זקני בית שמאי וזקני בית הלל ביקרו את ר' יוחנן בן </a:t>
            </a:r>
            <a:r>
              <a:rPr lang="he-IL" dirty="0" err="1" smtClean="0">
                <a:cs typeface="Guttman Keren" pitchFamily="2" charset="-79"/>
              </a:rPr>
              <a:t>החורני</a:t>
            </a:r>
            <a:r>
              <a:rPr lang="he-IL" dirty="0" smtClean="0">
                <a:cs typeface="Guttman Keren" pitchFamily="2" charset="-79"/>
              </a:rPr>
              <a:t>.</a:t>
            </a:r>
            <a:endParaRPr lang="he-IL" dirty="0">
              <a:cs typeface="Guttman Keren" pitchFamily="2" charset="-79"/>
            </a:endParaRPr>
          </a:p>
          <a:p>
            <a:pPr marL="0" indent="0">
              <a:buFont typeface="Wingdings" pitchFamily="2" charset="2"/>
              <a:buNone/>
            </a:pPr>
            <a:r>
              <a:rPr lang="he-IL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ב. </a:t>
            </a:r>
            <a:r>
              <a:rPr lang="he-I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זקני בית שמאי ורבי יוחנן בן </a:t>
            </a:r>
            <a:r>
              <a:rPr lang="he-IL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החורני</a:t>
            </a:r>
            <a:r>
              <a:rPr lang="he-I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 ביקרו את זקני בית הלל.</a:t>
            </a:r>
            <a:endParaRPr lang="he-IL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Guttman Keren" pitchFamily="2" charset="-79"/>
            </a:endParaRPr>
          </a:p>
          <a:p>
            <a:pPr marL="0" indent="0">
              <a:buFont typeface="Wingdings" pitchFamily="2" charset="2"/>
              <a:buNone/>
            </a:pPr>
            <a:r>
              <a:rPr lang="he-IL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ג. </a:t>
            </a:r>
            <a:r>
              <a:rPr lang="he-IL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רבי יוחנן בן </a:t>
            </a:r>
            <a:r>
              <a:rPr lang="he-IL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החורני</a:t>
            </a:r>
            <a:r>
              <a:rPr lang="he-IL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 ביקר את זקני בית שמאי ואת זקני בית הלל.</a:t>
            </a:r>
            <a:endParaRPr lang="en-US" dirty="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Guttman Keren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4716016" y="3501207"/>
            <a:ext cx="4032448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dirty="0" smtClean="0">
                <a:cs typeface="Guttman Keren" pitchFamily="2" charset="-79"/>
              </a:rPr>
              <a:t>מי מהבאים חייב </a:t>
            </a:r>
            <a:r>
              <a:rPr lang="he-IL" sz="3200" dirty="0">
                <a:cs typeface="Guttman Keren" pitchFamily="2" charset="-79"/>
              </a:rPr>
              <a:t>ב</a:t>
            </a:r>
            <a:r>
              <a:rPr lang="he-IL" sz="3200" dirty="0" smtClean="0">
                <a:cs typeface="Guttman Keren" pitchFamily="2" charset="-79"/>
              </a:rPr>
              <a:t>מצוות סוכה (מדין חינוך)?</a:t>
            </a:r>
            <a:endParaRPr lang="en-US" sz="3200" dirty="0">
              <a:cs typeface="Guttman Keren" pitchFamily="2" charset="-79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13" y="2324100"/>
            <a:ext cx="8229600" cy="45339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he-IL" dirty="0">
                <a:cs typeface="Guttman Keren" pitchFamily="2" charset="-79"/>
              </a:rPr>
              <a:t>א. </a:t>
            </a:r>
            <a:r>
              <a:rPr lang="he-IL" dirty="0" smtClean="0">
                <a:cs typeface="Guttman Keren" pitchFamily="2" charset="-79"/>
              </a:rPr>
              <a:t>עבד לא יהודי.</a:t>
            </a:r>
            <a:endParaRPr lang="he-IL" dirty="0">
              <a:cs typeface="Guttman Keren" pitchFamily="2" charset="-79"/>
            </a:endParaRPr>
          </a:p>
          <a:p>
            <a:pPr marL="0" indent="0">
              <a:buFont typeface="Wingdings" pitchFamily="2" charset="2"/>
              <a:buNone/>
            </a:pPr>
            <a:r>
              <a:rPr lang="he-IL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ב. </a:t>
            </a:r>
            <a:r>
              <a:rPr lang="he-I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נשים.</a:t>
            </a:r>
            <a:endParaRPr lang="he-IL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Guttman Keren" pitchFamily="2" charset="-79"/>
            </a:endParaRPr>
          </a:p>
          <a:p>
            <a:pPr marL="0" indent="0">
              <a:buFont typeface="Wingdings" pitchFamily="2" charset="2"/>
              <a:buNone/>
            </a:pPr>
            <a:r>
              <a:rPr lang="he-IL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ג. </a:t>
            </a:r>
            <a:r>
              <a:rPr lang="he-IL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קטן שאינו צריך לאמו.</a:t>
            </a:r>
            <a:endParaRPr lang="en-US" dirty="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Guttman Keren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5580112" y="2924944"/>
            <a:ext cx="3168352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dirty="0" smtClean="0">
                <a:cs typeface="Guttman Keren" pitchFamily="2" charset="-79"/>
              </a:rPr>
              <a:t>עבור מי פיחת שמאי הזקן את המעזבה וסיכך על גביה?</a:t>
            </a:r>
            <a:endParaRPr lang="en-US" sz="3200" dirty="0">
              <a:cs typeface="Guttman Keren" pitchFamily="2" charset="-79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13" y="2324100"/>
            <a:ext cx="8229600" cy="45339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he-IL" dirty="0">
                <a:cs typeface="Guttman Keren" pitchFamily="2" charset="-79"/>
              </a:rPr>
              <a:t>א. </a:t>
            </a:r>
            <a:r>
              <a:rPr lang="he-IL" dirty="0" smtClean="0">
                <a:cs typeface="Guttman Keren" pitchFamily="2" charset="-79"/>
              </a:rPr>
              <a:t>עבור הבן שלו.</a:t>
            </a:r>
            <a:endParaRPr lang="he-IL" dirty="0">
              <a:cs typeface="Guttman Keren" pitchFamily="2" charset="-79"/>
            </a:endParaRPr>
          </a:p>
          <a:p>
            <a:pPr marL="0" indent="0">
              <a:buFont typeface="Wingdings" pitchFamily="2" charset="2"/>
              <a:buNone/>
            </a:pPr>
            <a:r>
              <a:rPr lang="he-IL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ב. </a:t>
            </a:r>
            <a:r>
              <a:rPr lang="he-I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עבור הנכד שלו.</a:t>
            </a:r>
            <a:endParaRPr lang="he-IL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Guttman Keren" pitchFamily="2" charset="-79"/>
            </a:endParaRPr>
          </a:p>
          <a:p>
            <a:pPr marL="0" indent="0">
              <a:buFont typeface="Wingdings" pitchFamily="2" charset="2"/>
              <a:buNone/>
            </a:pPr>
            <a:r>
              <a:rPr lang="he-IL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ג. </a:t>
            </a:r>
            <a:r>
              <a:rPr lang="he-IL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Guttman Keren" pitchFamily="2" charset="-79"/>
              </a:rPr>
              <a:t>עבור כלתו.</a:t>
            </a:r>
            <a:endParaRPr lang="en-US" dirty="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Guttman Keren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316997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</p:bldLst>
  </p:timing>
</p:sld>
</file>

<file path=ppt/theme/theme1.xml><?xml version="1.0" encoding="utf-8"?>
<a:theme xmlns:a="http://schemas.openxmlformats.org/drawingml/2006/main" name="Digital Dots">
  <a:themeElements>
    <a:clrScheme name="Digital Dots 4">
      <a:dk1>
        <a:srgbClr val="000000"/>
      </a:dk1>
      <a:lt1>
        <a:srgbClr val="FDEB9D"/>
      </a:lt1>
      <a:dk2>
        <a:srgbClr val="000000"/>
      </a:dk2>
      <a:lt2>
        <a:srgbClr val="E0CE82"/>
      </a:lt2>
      <a:accent1>
        <a:srgbClr val="EAEAEA"/>
      </a:accent1>
      <a:accent2>
        <a:srgbClr val="C2B476"/>
      </a:accent2>
      <a:accent3>
        <a:srgbClr val="FEF3CC"/>
      </a:accent3>
      <a:accent4>
        <a:srgbClr val="000000"/>
      </a:accent4>
      <a:accent5>
        <a:srgbClr val="F3F3F3"/>
      </a:accent5>
      <a:accent6>
        <a:srgbClr val="B0A36A"/>
      </a:accent6>
      <a:hlink>
        <a:srgbClr val="A47900"/>
      </a:hlink>
      <a:folHlink>
        <a:srgbClr val="8C8900"/>
      </a:folHlink>
    </a:clrScheme>
    <a:fontScheme name="Digital Dot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332</TotalTime>
  <Words>573</Words>
  <Application>Microsoft Office PowerPoint</Application>
  <PresentationFormat>‫הצגה על המסך (4:3)</PresentationFormat>
  <Paragraphs>54</Paragraphs>
  <Slides>14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14</vt:i4>
      </vt:variant>
    </vt:vector>
  </HeadingPairs>
  <TitlesOfParts>
    <vt:vector size="15" baseType="lpstr">
      <vt:lpstr>Digital Dots</vt:lpstr>
      <vt:lpstr>מסכת סוכה פרק ב, משניות ו-ט משחק כיתתי לחזרה</vt:lpstr>
      <vt:lpstr>מצגת של PowerPoint</vt:lpstr>
      <vt:lpstr>מצגת של PowerPoint</vt:lpstr>
      <vt:lpstr>כמה סעודות חייבים לאכול בסוכה לדעת רבי אליעזר?</vt:lpstr>
      <vt:lpstr>מה יעשה לדעת חכמים מי שלא אכל בסוכה בליל יום טוב הראשון של סוכות?</vt:lpstr>
      <vt:lpstr>היושב ראשו ורובו בסוכה ושולחנו בתוך הבית</vt:lpstr>
      <vt:lpstr>מי הלך לבקר את מי בסוכה?</vt:lpstr>
      <vt:lpstr>מי מהבאים חייב במצוות סוכה (מדין חינוך)?</vt:lpstr>
      <vt:lpstr>עבור מי פיחת שמאי הזקן את המעזבה וסיכך על גביה?</vt:lpstr>
      <vt:lpstr>מתי מותר לפנות את הסוכה בזמן ירידת גשמים?</vt:lpstr>
      <vt:lpstr>במשל – העבד מוזג יין לכוס של האדון. בנמשל -</vt:lpstr>
      <vt:lpstr>במשל – האדון שופך את היין שבכוס על העבד בנמשל -</vt:lpstr>
      <vt:lpstr>כיצד ניסו בית הלל להוכיח מהביקור אצל רבי יוחנן בן החורני שהיושב ראשו ורובו בסוכה ושולחנו בתוך הבית קיים את המצווה?</vt:lpstr>
      <vt:lpstr>כיצד דחו בית שמאי את ההוכחה של בית הלל מהביקור אצל רבי יוחנן בן החורני?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פרקים י"ג ,י"ד ט"ז- משחק כיתתי לחזרה.</dc:title>
  <dc:creator>אילנה</dc:creator>
  <cp:lastModifiedBy>ישראל הערות נוספות</cp:lastModifiedBy>
  <cp:revision>24</cp:revision>
  <dcterms:created xsi:type="dcterms:W3CDTF">2011-03-21T19:27:00Z</dcterms:created>
  <dcterms:modified xsi:type="dcterms:W3CDTF">2016-11-10T08:31:44Z</dcterms:modified>
</cp:coreProperties>
</file>