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33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6" d="100"/>
          <a:sy n="106" d="100"/>
        </p:scale>
        <p:origin x="-5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he-IL" dirty="0" smtClean="0"/>
              <a:t>מסכת סוכה </a:t>
            </a:r>
            <a:br>
              <a:rPr lang="he-IL" dirty="0" smtClean="0"/>
            </a:br>
            <a:r>
              <a:rPr lang="he-IL" dirty="0" smtClean="0"/>
              <a:t>פרק </a:t>
            </a:r>
            <a:r>
              <a:rPr lang="he-IL" dirty="0" smtClean="0"/>
              <a:t>ב </a:t>
            </a:r>
            <a:r>
              <a:rPr lang="he-IL" dirty="0" smtClean="0"/>
              <a:t>משנה </a:t>
            </a:r>
            <a:r>
              <a:rPr lang="he-IL" dirty="0" smtClean="0"/>
              <a:t>ו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5400" dirty="0" smtClean="0"/>
              <a:t>מספר הסעודות שחייבים לאכול בסוכה והשלמת סעודת ליל יום טוב הראשון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מלבן מעוגל 37"/>
          <p:cNvSpPr/>
          <p:nvPr/>
        </p:nvSpPr>
        <p:spPr>
          <a:xfrm>
            <a:off x="7812360" y="4437112"/>
            <a:ext cx="1141140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מעוגל 31"/>
          <p:cNvSpPr/>
          <p:nvPr/>
        </p:nvSpPr>
        <p:spPr>
          <a:xfrm>
            <a:off x="1691680" y="527102"/>
            <a:ext cx="7170430" cy="989039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מלבן מעוגל 33"/>
          <p:cNvSpPr/>
          <p:nvPr/>
        </p:nvSpPr>
        <p:spPr>
          <a:xfrm>
            <a:off x="2123728" y="1632374"/>
            <a:ext cx="6779569" cy="932529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מעוגל 29"/>
          <p:cNvSpPr/>
          <p:nvPr/>
        </p:nvSpPr>
        <p:spPr>
          <a:xfrm>
            <a:off x="4355976" y="4437112"/>
            <a:ext cx="4517132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מלבן מעוגל 27"/>
          <p:cNvSpPr/>
          <p:nvPr/>
        </p:nvSpPr>
        <p:spPr>
          <a:xfrm>
            <a:off x="6372200" y="548680"/>
            <a:ext cx="2520281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מעוגל 25"/>
          <p:cNvSpPr/>
          <p:nvPr/>
        </p:nvSpPr>
        <p:spPr>
          <a:xfrm>
            <a:off x="6444208" y="1628800"/>
            <a:ext cx="2520281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מלבן מעוגל 21"/>
          <p:cNvSpPr/>
          <p:nvPr/>
        </p:nvSpPr>
        <p:spPr>
          <a:xfrm>
            <a:off x="6372202" y="5013176"/>
            <a:ext cx="2592288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מעוגל 32"/>
          <p:cNvSpPr/>
          <p:nvPr/>
        </p:nvSpPr>
        <p:spPr>
          <a:xfrm>
            <a:off x="2051720" y="5445224"/>
            <a:ext cx="6912769" cy="108012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מעוגל 23"/>
          <p:cNvSpPr/>
          <p:nvPr/>
        </p:nvSpPr>
        <p:spPr>
          <a:xfrm>
            <a:off x="5724128" y="3284984"/>
            <a:ext cx="3168352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3851921" y="3861048"/>
            <a:ext cx="5040560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2483768" y="548680"/>
            <a:ext cx="648072" cy="45720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3491880" y="5017876"/>
            <a:ext cx="2788940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91680" y="454606"/>
            <a:ext cx="7202805" cy="5926722"/>
          </a:xfrm>
        </p:spPr>
        <p:txBody>
          <a:bodyPr>
            <a:noAutofit/>
          </a:bodyPr>
          <a:lstStyle/>
          <a:p>
            <a:r>
              <a:rPr lang="he-IL" sz="3200" b="1" dirty="0"/>
              <a:t>רַבִּי אֱלִיעֶזֶר אוֹמֵר: אַרְבַּע עֶשְׂרֵה סְעוּדוֹת</a:t>
            </a:r>
            <a:r>
              <a:rPr lang="en-US" sz="3200" b="1" dirty="0"/>
              <a:t> </a:t>
            </a:r>
            <a:r>
              <a:rPr lang="he-IL" sz="3200" b="1" dirty="0" err="1"/>
              <a:t>חַיָּב</a:t>
            </a:r>
            <a:r>
              <a:rPr lang="he-IL" sz="3200" b="1" dirty="0"/>
              <a:t> אָדָם לֶאֱכוֹל בַּסֻּכָּה, אַחַת בַּיּוֹם וְאַחַת בַּלַּיְלָה. </a:t>
            </a:r>
            <a:endParaRPr lang="en-US" sz="3200" dirty="0"/>
          </a:p>
          <a:p>
            <a:r>
              <a:rPr lang="he-IL" sz="3200" b="1" dirty="0"/>
              <a:t>וַחֲכָמִים אוֹמְרִים: אֵין לַדָּבָר קִצְבָה, חוּץ מִלֵּילֵי יוֹם טוֹב רִאשׁוֹן שֶׁל הֶחַג בִּלְבָד</a:t>
            </a:r>
            <a:r>
              <a:rPr lang="he-IL" sz="3200" b="1" dirty="0" smtClean="0"/>
              <a:t>.</a:t>
            </a:r>
          </a:p>
          <a:p>
            <a:endParaRPr lang="en-US" sz="3200" dirty="0"/>
          </a:p>
          <a:p>
            <a:r>
              <a:rPr lang="he-IL" sz="3200" b="1" dirty="0"/>
              <a:t>וְעוֹד אָמַר רַבִּי אֱלִיעֶזֶר: </a:t>
            </a:r>
            <a:endParaRPr lang="he-IL" sz="3200" b="1" dirty="0" smtClean="0"/>
          </a:p>
          <a:p>
            <a:r>
              <a:rPr lang="he-IL" sz="3200" b="1" dirty="0" smtClean="0"/>
              <a:t>מִי </a:t>
            </a:r>
            <a:r>
              <a:rPr lang="he-IL" sz="3200" b="1" dirty="0"/>
              <a:t>שֶׁלֹּא אָכַל לֵילֵי יוֹם טוֹב </a:t>
            </a:r>
            <a:r>
              <a:rPr lang="he-IL" sz="3200" b="1" dirty="0" smtClean="0"/>
              <a:t>הָרִאשׁוֹן -  </a:t>
            </a:r>
          </a:p>
          <a:p>
            <a:r>
              <a:rPr lang="he-IL" sz="3200" b="1" dirty="0" smtClean="0"/>
              <a:t>יַשְׁלִים </a:t>
            </a:r>
            <a:r>
              <a:rPr lang="he-IL" sz="3200" b="1" dirty="0"/>
              <a:t>בְּלֵילֵי יוֹם טוֹב הָאַחֲרוֹן. </a:t>
            </a:r>
            <a:endParaRPr lang="en-US" sz="3200" dirty="0"/>
          </a:p>
          <a:p>
            <a:r>
              <a:rPr lang="he-IL" sz="3200" b="1" dirty="0"/>
              <a:t>וַחֲכָמִים אוֹמְרִים: אֵין לַדָּבָר </a:t>
            </a:r>
            <a:r>
              <a:rPr lang="he-IL" sz="3200" b="1" dirty="0" err="1"/>
              <a:t>תַּשְׁלוּמִין</a:t>
            </a:r>
            <a:r>
              <a:rPr lang="he-IL" sz="3200" b="1" dirty="0"/>
              <a:t>.</a:t>
            </a:r>
            <a:endParaRPr lang="en-US" sz="3200" dirty="0"/>
          </a:p>
          <a:p>
            <a:r>
              <a:rPr lang="he-IL" sz="3200" b="1" dirty="0"/>
              <a:t>עַל זֶה נֶאֱמַר: "מְעֻוָּת לֹא יוּכַל לִתְקֹן, וְחֶסְרוֹן לֹא יוּכַל </a:t>
            </a:r>
            <a:r>
              <a:rPr lang="he-IL" sz="3200" b="1" dirty="0" err="1"/>
              <a:t>לְהִמָּנוֹת</a:t>
            </a:r>
            <a:r>
              <a:rPr lang="he-IL" sz="3200" b="1" dirty="0"/>
              <a:t>" [קהלת א, טו].</a:t>
            </a:r>
            <a:endParaRPr lang="en-US" sz="3200" dirty="0"/>
          </a:p>
          <a:p>
            <a:endParaRPr lang="he-IL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827420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79512" y="1331476"/>
            <a:ext cx="1512168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אומר</a:t>
            </a:r>
            <a:endParaRPr lang="he-IL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79512" y="1777207"/>
            <a:ext cx="1512168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טעם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2780928"/>
            <a:ext cx="3024336" cy="2246769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במשנה שלנו יש שתי מחלוקות בין רבי אליעזר וחכמים.</a:t>
            </a:r>
          </a:p>
          <a:p>
            <a:pPr algn="ctr"/>
            <a:r>
              <a:rPr lang="he-IL" sz="2800" dirty="0"/>
              <a:t> </a:t>
            </a:r>
            <a:r>
              <a:rPr lang="he-IL" sz="2800" dirty="0" smtClean="0"/>
              <a:t>נסמן תחילה את האומרים.</a:t>
            </a:r>
            <a:endParaRPr lang="he-IL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13656" y="2636912"/>
            <a:ext cx="3024336" cy="2677656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בחלק הראשון של המשנה יש מילת דין שקל לזהות. נסמן אותה ומיד אחר כך נוכל לסמן את כל המשפט כמשפט דין.</a:t>
            </a:r>
            <a:endParaRPr lang="he-IL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313656" y="2791722"/>
            <a:ext cx="3024336" cy="2677656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נשארה במשנה עוד מילת דין. מילה שמלמדת מה אדם שלא עשה מעשה מסוים צריך לעשות. מהי מילת הדין?</a:t>
            </a:r>
          </a:p>
          <a:p>
            <a:pPr algn="ctr"/>
            <a:r>
              <a:rPr lang="he-IL" sz="2400" dirty="0" smtClean="0"/>
              <a:t>נסמן את המילה, ואחר כך את המשפט כולו.</a:t>
            </a:r>
            <a:endParaRPr lang="he-IL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18810" y="2853277"/>
            <a:ext cx="3024336" cy="2554545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המילים אין לדבר הן מילות דין. נסמן את המשפטים שבהם הן מופיעות כמשפטי דין.</a:t>
            </a:r>
            <a:endParaRPr lang="he-IL" sz="3200" dirty="0"/>
          </a:p>
        </p:txBody>
      </p:sp>
      <p:sp>
        <p:nvSpPr>
          <p:cNvPr id="41" name="TextBox 40"/>
          <p:cNvSpPr txBox="1"/>
          <p:nvPr/>
        </p:nvSpPr>
        <p:spPr>
          <a:xfrm>
            <a:off x="313656" y="2679355"/>
            <a:ext cx="3024336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המקרה הוא..</a:t>
            </a:r>
            <a:endParaRPr lang="he-IL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318810" y="2862656"/>
            <a:ext cx="3024336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ומה תפקיד המשפט האחרון במשנה?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2" grpId="0" animBg="1"/>
      <p:bldP spid="34" grpId="0" animBg="1"/>
      <p:bldP spid="30" grpId="0" animBg="1"/>
      <p:bldP spid="28" grpId="0" animBg="1"/>
      <p:bldP spid="26" grpId="0" animBg="1"/>
      <p:bldP spid="22" grpId="0" animBg="1"/>
      <p:bldP spid="33" grpId="0" animBg="1"/>
      <p:bldP spid="24" grpId="0" animBg="1"/>
      <p:bldP spid="29" grpId="0" animBg="1"/>
      <p:bldP spid="16" grpId="0" animBg="1"/>
      <p:bldP spid="2" grpId="0" animBg="1"/>
      <p:bldP spid="7" grpId="0" animBg="1"/>
      <p:bldP spid="7" grpId="1" animBg="1"/>
      <p:bldP spid="35" grpId="0" animBg="1"/>
      <p:bldP spid="35" grpId="1" animBg="1"/>
      <p:bldP spid="37" grpId="0" animBg="1"/>
      <p:bldP spid="37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68716" y="2852936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חֲכָמִים</a:t>
            </a:r>
            <a:endParaRPr lang="he-IL" dirty="0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001587"/>
              </p:ext>
            </p:extLst>
          </p:nvPr>
        </p:nvGraphicFramePr>
        <p:xfrm>
          <a:off x="899592" y="404664"/>
          <a:ext cx="7177014" cy="6125260"/>
        </p:xfrm>
        <a:graphic>
          <a:graphicData uri="http://schemas.openxmlformats.org/drawingml/2006/table">
            <a:tbl>
              <a:tblPr rtl="1" firstRow="1" firstCol="1" bandRow="1"/>
              <a:tblGrid>
                <a:gridCol w="1327358"/>
                <a:gridCol w="1327358"/>
                <a:gridCol w="1327358"/>
                <a:gridCol w="1766104"/>
                <a:gridCol w="1428836"/>
              </a:tblGrid>
              <a:tr h="27016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10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כותרת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10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אומר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10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מקרה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10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דין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10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טעם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35081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dirty="0">
                          <a:effectLst/>
                          <a:latin typeface="Calibri"/>
                          <a:ea typeface="Calibri"/>
                          <a:cs typeface="David"/>
                        </a:rPr>
                        <a:t>מספר הסעודות שחייבים לאכול בסוכה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רַבִּי אֱלִיעֶזֶר אוֹמֵר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dirty="0">
                          <a:effectLst/>
                          <a:latin typeface="Calibri"/>
                          <a:ea typeface="Calibri"/>
                          <a:cs typeface="David"/>
                        </a:rPr>
                        <a:t>כמה ___________ חייב אדם לאכול בסוכה?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 smtClean="0">
                          <a:effectLst/>
                          <a:latin typeface="Calibri"/>
                          <a:ea typeface="Calibri"/>
                          <a:cs typeface="David"/>
                        </a:rPr>
                        <a:t>______________ סְעוּדוֹת  </a:t>
                      </a:r>
                      <a:r>
                        <a:rPr lang="he-IL" sz="1600" b="1" dirty="0" err="1">
                          <a:effectLst/>
                          <a:latin typeface="Calibri"/>
                          <a:ea typeface="Calibri"/>
                          <a:cs typeface="David"/>
                        </a:rPr>
                        <a:t>חַיָּב</a:t>
                      </a: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 אָדָם לֶאֱכוֹל _______,  אַחַת בַּיּוֹם וְאַחַת ב</a:t>
                      </a: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___</a:t>
                      </a:r>
                      <a:r>
                        <a:rPr lang="en-US" sz="1600" b="1" dirty="0">
                          <a:effectLst/>
                          <a:latin typeface="David"/>
                          <a:ea typeface="Calibri"/>
                          <a:cs typeface="Arial"/>
                        </a:rPr>
                        <a:t>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David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350813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ו </a:t>
                      </a:r>
                      <a:r>
                        <a:rPr lang="he-IL" sz="1600" b="1" dirty="0" smtClean="0">
                          <a:effectLst/>
                          <a:latin typeface="Calibri"/>
                          <a:ea typeface="Calibri"/>
                          <a:cs typeface="David"/>
                        </a:rPr>
                        <a:t>__________  </a:t>
                      </a: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אוֹמְרִים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Arial"/>
                          <a:ea typeface="Calibri"/>
                          <a:cs typeface="David"/>
                        </a:rPr>
                        <a:t>אֵין לַדָּבָר קִצְבָה, חוּץ _________________________</a:t>
                      </a:r>
                      <a:r>
                        <a:rPr lang="he-IL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he-IL" sz="1600" b="1" dirty="0">
                          <a:effectLst/>
                          <a:latin typeface="Arial"/>
                          <a:ea typeface="Calibri"/>
                          <a:cs typeface="David"/>
                        </a:rPr>
                        <a:t>בִּלְבָד</a:t>
                      </a:r>
                      <a:r>
                        <a:rPr lang="en-US" sz="1600" b="1" dirty="0">
                          <a:effectLst/>
                          <a:latin typeface="Arial"/>
                          <a:ea typeface="Calibri"/>
                          <a:cs typeface="David"/>
                        </a:rPr>
                        <a:t>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David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08065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dirty="0">
                          <a:effectLst/>
                          <a:latin typeface="Calibri"/>
                          <a:ea typeface="Calibri"/>
                          <a:cs typeface="David"/>
                        </a:rPr>
                        <a:t>כיצד ינהג מי שלא אכל בסוכה בלילה הראשון?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David"/>
                        </a:rPr>
                        <a:t>‏‏</a:t>
                      </a:r>
                      <a:r>
                        <a:rPr lang="he-IL" sz="1600" b="1" dirty="0">
                          <a:effectLst/>
                          <a:latin typeface="Arial"/>
                          <a:ea typeface="Calibri"/>
                          <a:cs typeface="David"/>
                        </a:rPr>
                        <a:t> </a:t>
                      </a:r>
                      <a:r>
                        <a:rPr lang="he-IL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 </a:t>
                      </a:r>
                      <a:r>
                        <a:rPr lang="he-IL" sz="1600" b="1" dirty="0">
                          <a:effectLst/>
                          <a:latin typeface="Calibri"/>
                          <a:ea typeface="Times New Roman"/>
                          <a:cs typeface="David"/>
                        </a:rPr>
                        <a:t>וְעוֹד אָמַר רַבִּי</a:t>
                      </a:r>
                      <a:r>
                        <a:rPr lang="he-IL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 </a:t>
                      </a:r>
                      <a:r>
                        <a:rPr lang="he-IL" sz="1600" b="1" dirty="0">
                          <a:effectLst/>
                          <a:latin typeface="Arial"/>
                          <a:ea typeface="Calibri"/>
                          <a:cs typeface="David"/>
                        </a:rPr>
                        <a:t>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David"/>
                        </a:rPr>
                        <a:t>מִי שֶׁלֹּא אָכַל __________________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יַשְׁלִים בְּלֵילֵי יוֹם טוֹב _______________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97815" algn="l"/>
                          <a:tab pos="4626610" algn="l"/>
                        </a:tabLs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  <a:cs typeface="David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530922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Arial"/>
                          <a:ea typeface="Calibri"/>
                          <a:cs typeface="David"/>
                        </a:rPr>
                        <a:t>וַחֲכָמִים אוֹמְרִים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אֵין לַדָּבָר _______________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he-IL" sz="1600" b="1" dirty="0">
                          <a:effectLst/>
                          <a:latin typeface="Calibri"/>
                          <a:ea typeface="Calibri"/>
                          <a:cs typeface="David"/>
                        </a:rPr>
                        <a:t>על זה נאמר:</a:t>
                      </a: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David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David"/>
                        </a:rPr>
                        <a:t>____________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626610" algn="l"/>
                        </a:tabLs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David"/>
                        </a:rPr>
                        <a:t>____________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115" marR="56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652120" y="4437112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אֱלִיעֶזֶר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4274314" y="2003740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סעודות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4139952" y="5044534"/>
            <a:ext cx="12241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לֵילֵי יוֹם טוֹב הָרִאשׁוֹן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2616388" y="723146"/>
            <a:ext cx="12961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אַרְבַּע עֶשְׂרֵה 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2544380" y="1455551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בַּסֻּכָּה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2688396" y="2190856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בַּלַּיְלָה</a:t>
            </a:r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2051720" y="3068960"/>
            <a:ext cx="19556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/>
              <a:t>מִלֵּילֵי יוֹם טוֹב רִאשׁוֹן שֶׁל הֶחַג </a:t>
            </a:r>
            <a:endParaRPr lang="he-IL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2832412" y="4411544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הָאַחֲרוֹן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2627784" y="5723964"/>
            <a:ext cx="1008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err="1"/>
              <a:t>תַּשְׁלוּמִין</a:t>
            </a:r>
            <a:r>
              <a:rPr lang="he-IL" b="1" dirty="0"/>
              <a:t>.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766972" y="5550331"/>
            <a:ext cx="157278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/>
              <a:t>"מְעֻוָּת לֹא יוּכַל לִתְקֹן, וְחֶסְרוֹן לֹא יוּכַל </a:t>
            </a:r>
            <a:r>
              <a:rPr lang="he-IL" sz="1600" b="1" dirty="0" err="1"/>
              <a:t>לְהִמָּנוֹת</a:t>
            </a:r>
            <a:r>
              <a:rPr lang="he-IL" sz="1600" b="1" dirty="0"/>
              <a:t>"</a:t>
            </a:r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405</TotalTime>
  <Words>221</Words>
  <Application>Microsoft Office PowerPoint</Application>
  <PresentationFormat>‫הצגה על המסך (4:3)</PresentationFormat>
  <Paragraphs>58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 פרק ב משנה ו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50</cp:revision>
  <dcterms:created xsi:type="dcterms:W3CDTF">2016-04-03T10:34:38Z</dcterms:created>
  <dcterms:modified xsi:type="dcterms:W3CDTF">2016-11-07T09:01:58Z</dcterms:modified>
</cp:coreProperties>
</file>