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 bookmarkIdSeed="2">
  <p:sldMasterIdLst>
    <p:sldMasterId id="2147483660" r:id="rId1"/>
  </p:sldMasterIdLst>
  <p:sldIdLst>
    <p:sldId id="256" r:id="rId2"/>
    <p:sldId id="257" r:id="rId3"/>
    <p:sldId id="259" r:id="rId4"/>
  </p:sldIdLst>
  <p:sldSz cx="9144000" cy="6858000" type="screen4x3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00CC"/>
    <a:srgbClr val="FF0000"/>
    <a:srgbClr val="FF99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סגנון ביניים 2 - הדגשה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>
        <p:scale>
          <a:sx n="114" d="100"/>
          <a:sy n="114" d="100"/>
        </p:scale>
        <p:origin x="-378" y="1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he-IL" smtClean="0"/>
              <a:t>לחץ כדי לערוך סגנון כותרת משנה של תבנית בסיס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BFBE59-AEBB-469E-8F7C-106FD193B50D}" type="datetimeFigureOut">
              <a:rPr lang="he-IL" smtClean="0"/>
              <a:t>ו'/חשון/תשע"ז</a:t>
            </a:fld>
            <a:endParaRPr lang="he-IL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4424F-8008-4F3D-A870-26FE4B2739C4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lang="he-IL" smtClean="0"/>
              <a:t>רמה שנייה</a:t>
            </a:r>
          </a:p>
          <a:p>
            <a:pPr lvl="2" eaLnBrk="1" latinLnBrk="0" hangingPunct="1"/>
            <a:r>
              <a:rPr lang="he-IL" smtClean="0"/>
              <a:t>רמה שלישית</a:t>
            </a:r>
          </a:p>
          <a:p>
            <a:pPr lvl="3" eaLnBrk="1" latinLnBrk="0" hangingPunct="1"/>
            <a:r>
              <a:rPr lang="he-IL" smtClean="0"/>
              <a:t>רמה רביעית</a:t>
            </a:r>
          </a:p>
          <a:p>
            <a:pPr lvl="4" eaLnBrk="1" latinLnBrk="0" hangingPunct="1"/>
            <a:r>
              <a:rPr lang="he-IL" smtClean="0"/>
              <a:t>רמה חמישית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BFBE59-AEBB-469E-8F7C-106FD193B50D}" type="datetimeFigureOut">
              <a:rPr lang="he-IL" smtClean="0"/>
              <a:t>ו'/חשון/תשע"ז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4424F-8008-4F3D-A870-26FE4B2739C4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lang="he-IL" smtClean="0"/>
              <a:t>רמה שנייה</a:t>
            </a:r>
          </a:p>
          <a:p>
            <a:pPr lvl="2" eaLnBrk="1" latinLnBrk="0" hangingPunct="1"/>
            <a:r>
              <a:rPr lang="he-IL" smtClean="0"/>
              <a:t>רמה שלישית</a:t>
            </a:r>
          </a:p>
          <a:p>
            <a:pPr lvl="3" eaLnBrk="1" latinLnBrk="0" hangingPunct="1"/>
            <a:r>
              <a:rPr lang="he-IL" smtClean="0"/>
              <a:t>רמה רביעית</a:t>
            </a:r>
          </a:p>
          <a:p>
            <a:pPr lvl="4" eaLnBrk="1" latinLnBrk="0" hangingPunct="1"/>
            <a:r>
              <a:rPr lang="he-IL" smtClean="0"/>
              <a:t>רמה חמישית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BFBE59-AEBB-469E-8F7C-106FD193B50D}" type="datetimeFigureOut">
              <a:rPr lang="he-IL" smtClean="0"/>
              <a:t>ו'/חשון/תשע"ז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4424F-8008-4F3D-A870-26FE4B2739C4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lang="he-IL" smtClean="0"/>
              <a:t>רמה שנייה</a:t>
            </a:r>
          </a:p>
          <a:p>
            <a:pPr lvl="2" eaLnBrk="1" latinLnBrk="0" hangingPunct="1"/>
            <a:r>
              <a:rPr lang="he-IL" smtClean="0"/>
              <a:t>רמה שלישית</a:t>
            </a:r>
          </a:p>
          <a:p>
            <a:pPr lvl="3" eaLnBrk="1" latinLnBrk="0" hangingPunct="1"/>
            <a:r>
              <a:rPr lang="he-IL" smtClean="0"/>
              <a:t>רמה רביעית</a:t>
            </a:r>
          </a:p>
          <a:p>
            <a:pPr lvl="4" eaLnBrk="1" latinLnBrk="0" hangingPunct="1"/>
            <a:r>
              <a:rPr lang="he-IL" smtClean="0"/>
              <a:t>רמה חמישית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BFBE59-AEBB-469E-8F7C-106FD193B50D}" type="datetimeFigureOut">
              <a:rPr lang="he-IL" smtClean="0"/>
              <a:t>ו'/חשון/תשע"ז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4424F-8008-4F3D-A870-26FE4B2739C4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he-IL" smtClean="0"/>
              <a:t>לחץ כדי לערוך סגנונות טקסט של תבנית בסיס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BFBE59-AEBB-469E-8F7C-106FD193B50D}" type="datetimeFigureOut">
              <a:rPr lang="he-IL" smtClean="0"/>
              <a:t>ו'/חשון/תשע"ז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4424F-8008-4F3D-A870-26FE4B2739C4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lang="he-IL" smtClean="0"/>
              <a:t>רמה שנייה</a:t>
            </a:r>
          </a:p>
          <a:p>
            <a:pPr lvl="2" eaLnBrk="1" latinLnBrk="0" hangingPunct="1"/>
            <a:r>
              <a:rPr lang="he-IL" smtClean="0"/>
              <a:t>רמה שלישית</a:t>
            </a:r>
          </a:p>
          <a:p>
            <a:pPr lvl="3" eaLnBrk="1" latinLnBrk="0" hangingPunct="1"/>
            <a:r>
              <a:rPr lang="he-IL" smtClean="0"/>
              <a:t>רמה רביעית</a:t>
            </a:r>
          </a:p>
          <a:p>
            <a:pPr lvl="4" eaLnBrk="1" latinLnBrk="0" hangingPunct="1"/>
            <a:r>
              <a:rPr lang="he-IL" smtClean="0"/>
              <a:t>רמה חמישית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lang="he-IL" smtClean="0"/>
              <a:t>רמה שנייה</a:t>
            </a:r>
          </a:p>
          <a:p>
            <a:pPr lvl="2" eaLnBrk="1" latinLnBrk="0" hangingPunct="1"/>
            <a:r>
              <a:rPr lang="he-IL" smtClean="0"/>
              <a:t>רמה שלישית</a:t>
            </a:r>
          </a:p>
          <a:p>
            <a:pPr lvl="3" eaLnBrk="1" latinLnBrk="0" hangingPunct="1"/>
            <a:r>
              <a:rPr lang="he-IL" smtClean="0"/>
              <a:t>רמה רביעית</a:t>
            </a:r>
          </a:p>
          <a:p>
            <a:pPr lvl="4" eaLnBrk="1" latinLnBrk="0" hangingPunct="1"/>
            <a:r>
              <a:rPr lang="he-IL" smtClean="0"/>
              <a:t>רמה חמישית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BFBE59-AEBB-469E-8F7C-106FD193B50D}" type="datetimeFigureOut">
              <a:rPr lang="he-IL" smtClean="0"/>
              <a:t>ו'/חשון/תשע"ז</a:t>
            </a:fld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4424F-8008-4F3D-A870-26FE4B2739C4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he-IL" smtClean="0"/>
              <a:t>לחץ כדי לערוך סגנונות טקסט של תבנית בסיס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he-IL" smtClean="0"/>
              <a:t>לחץ כדי לערוך סגנונות טקסט של תבנית בסיס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lang="he-IL" smtClean="0"/>
              <a:t>רמה שנייה</a:t>
            </a:r>
          </a:p>
          <a:p>
            <a:pPr lvl="2" eaLnBrk="1" latinLnBrk="0" hangingPunct="1"/>
            <a:r>
              <a:rPr lang="he-IL" smtClean="0"/>
              <a:t>רמה שלישית</a:t>
            </a:r>
          </a:p>
          <a:p>
            <a:pPr lvl="3" eaLnBrk="1" latinLnBrk="0" hangingPunct="1"/>
            <a:r>
              <a:rPr lang="he-IL" smtClean="0"/>
              <a:t>רמה רביעית</a:t>
            </a:r>
          </a:p>
          <a:p>
            <a:pPr lvl="4" eaLnBrk="1" latinLnBrk="0" hangingPunct="1"/>
            <a:r>
              <a:rPr lang="he-IL" smtClean="0"/>
              <a:t>רמה חמישית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lang="he-IL" smtClean="0"/>
              <a:t>רמה שנייה</a:t>
            </a:r>
          </a:p>
          <a:p>
            <a:pPr lvl="2" eaLnBrk="1" latinLnBrk="0" hangingPunct="1"/>
            <a:r>
              <a:rPr lang="he-IL" smtClean="0"/>
              <a:t>רמה שלישית</a:t>
            </a:r>
          </a:p>
          <a:p>
            <a:pPr lvl="3" eaLnBrk="1" latinLnBrk="0" hangingPunct="1"/>
            <a:r>
              <a:rPr lang="he-IL" smtClean="0"/>
              <a:t>רמה רביעית</a:t>
            </a:r>
          </a:p>
          <a:p>
            <a:pPr lvl="4" eaLnBrk="1" latinLnBrk="0" hangingPunct="1"/>
            <a:r>
              <a:rPr lang="he-IL" smtClean="0"/>
              <a:t>רמה חמישית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BFBE59-AEBB-469E-8F7C-106FD193B50D}" type="datetimeFigureOut">
              <a:rPr lang="he-IL" smtClean="0"/>
              <a:t>ו'/חשון/תשע"ז</a:t>
            </a:fld>
            <a:endParaRPr lang="he-I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4424F-8008-4F3D-A870-26FE4B2739C4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BFBE59-AEBB-469E-8F7C-106FD193B50D}" type="datetimeFigureOut">
              <a:rPr lang="he-IL" smtClean="0"/>
              <a:t>ו'/חשון/תשע"ז</a:t>
            </a:fld>
            <a:endParaRPr lang="he-I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4424F-8008-4F3D-A870-26FE4B2739C4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BFBE59-AEBB-469E-8F7C-106FD193B50D}" type="datetimeFigureOut">
              <a:rPr lang="he-IL" smtClean="0"/>
              <a:t>ו'/חשון/תשע"ז</a:t>
            </a:fld>
            <a:endParaRPr lang="he-I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4424F-8008-4F3D-A870-26FE4B2739C4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he-IL" smtClean="0"/>
              <a:t>לחץ כדי לערוך סגנונות טקסט של תבנית בסיס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lang="he-IL" smtClean="0"/>
              <a:t>רמה שנייה</a:t>
            </a:r>
          </a:p>
          <a:p>
            <a:pPr lvl="2" eaLnBrk="1" latinLnBrk="0" hangingPunct="1"/>
            <a:r>
              <a:rPr lang="he-IL" smtClean="0"/>
              <a:t>רמה שלישית</a:t>
            </a:r>
          </a:p>
          <a:p>
            <a:pPr lvl="3" eaLnBrk="1" latinLnBrk="0" hangingPunct="1"/>
            <a:r>
              <a:rPr lang="he-IL" smtClean="0"/>
              <a:t>רמה רביעית</a:t>
            </a:r>
          </a:p>
          <a:p>
            <a:pPr lvl="4" eaLnBrk="1" latinLnBrk="0" hangingPunct="1"/>
            <a:r>
              <a:rPr lang="he-IL" smtClean="0"/>
              <a:t>רמה חמישית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BFBE59-AEBB-469E-8F7C-106FD193B50D}" type="datetimeFigureOut">
              <a:rPr lang="he-IL" smtClean="0"/>
              <a:t>ו'/חשון/תשע"ז</a:t>
            </a:fld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4424F-8008-4F3D-A870-26FE4B2739C4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he-IL" smtClean="0"/>
              <a:t>לחץ כדי לערוך סגנונות טקסט של תבנית בסיס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BFBE59-AEBB-469E-8F7C-106FD193B50D}" type="datetimeFigureOut">
              <a:rPr lang="he-IL" smtClean="0"/>
              <a:t>ו'/חשון/תשע"ז</a:t>
            </a:fld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9824424F-8008-4F3D-A870-26FE4B2739C4}" type="slidenum">
              <a:rPr lang="he-IL" smtClean="0"/>
              <a:t>‹#›</a:t>
            </a:fld>
            <a:endParaRPr lang="he-IL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he-IL" smtClean="0"/>
              <a:t>לחץ על הסמל כדי להוסיף תמונה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kumimoji="0" lang="he-IL" smtClean="0"/>
              <a:t>רמה שנייה</a:t>
            </a:r>
          </a:p>
          <a:p>
            <a:pPr lvl="2" eaLnBrk="1" latinLnBrk="0" hangingPunct="1"/>
            <a:r>
              <a:rPr kumimoji="0" lang="he-IL" smtClean="0"/>
              <a:t>רמה שלישית</a:t>
            </a:r>
          </a:p>
          <a:p>
            <a:pPr lvl="3" eaLnBrk="1" latinLnBrk="0" hangingPunct="1"/>
            <a:r>
              <a:rPr kumimoji="0" lang="he-IL" smtClean="0"/>
              <a:t>רמה רביעית</a:t>
            </a:r>
          </a:p>
          <a:p>
            <a:pPr lvl="4" eaLnBrk="1" latinLnBrk="0" hangingPunct="1"/>
            <a:r>
              <a:rPr kumimoji="0" lang="he-IL" smtClean="0"/>
              <a:t>רמה חמישית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38BFBE59-AEBB-469E-8F7C-106FD193B50D}" type="datetimeFigureOut">
              <a:rPr lang="he-IL" smtClean="0"/>
              <a:t>ו'/חשון/תשע"ז</a:t>
            </a:fld>
            <a:endParaRPr lang="he-IL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9824424F-8008-4F3D-A870-26FE4B2739C4}" type="slidenum">
              <a:rPr lang="he-IL" smtClean="0"/>
              <a:t>‹#›</a:t>
            </a:fld>
            <a:endParaRPr lang="he-IL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1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r" rtl="1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r" rtl="1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r" rtl="1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r" rtl="1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r" rtl="1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r" rtl="1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r" rtl="1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r" rtl="1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r" rtl="1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539552" y="908720"/>
            <a:ext cx="7851648" cy="1828800"/>
          </a:xfrm>
        </p:spPr>
        <p:txBody>
          <a:bodyPr/>
          <a:lstStyle/>
          <a:p>
            <a:pPr algn="ctr"/>
            <a:r>
              <a:rPr lang="he-IL" dirty="0" smtClean="0"/>
              <a:t>מסכת סוכה </a:t>
            </a:r>
            <a:br>
              <a:rPr lang="he-IL" dirty="0" smtClean="0"/>
            </a:br>
            <a:r>
              <a:rPr lang="he-IL" dirty="0" smtClean="0"/>
              <a:t>פרק ג משנה </a:t>
            </a:r>
            <a:r>
              <a:rPr lang="he-IL" dirty="0" smtClean="0"/>
              <a:t>י</a:t>
            </a:r>
            <a:endParaRPr lang="he-IL" dirty="0"/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467544" y="3284984"/>
            <a:ext cx="7854696" cy="1752600"/>
          </a:xfrm>
        </p:spPr>
        <p:txBody>
          <a:bodyPr>
            <a:noAutofit/>
          </a:bodyPr>
          <a:lstStyle/>
          <a:p>
            <a:pPr algn="ctr"/>
            <a:r>
              <a:rPr lang="he-IL" sz="5400" dirty="0" smtClean="0"/>
              <a:t>אמירת הלל</a:t>
            </a:r>
            <a:endParaRPr lang="he-IL" sz="5400" dirty="0"/>
          </a:p>
        </p:txBody>
      </p:sp>
    </p:spTree>
    <p:extLst>
      <p:ext uri="{BB962C8B-B14F-4D97-AF65-F5344CB8AC3E}">
        <p14:creationId xmlns:p14="http://schemas.microsoft.com/office/powerpoint/2010/main" val="32103097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מלבן מעוגל 20"/>
          <p:cNvSpPr/>
          <p:nvPr/>
        </p:nvSpPr>
        <p:spPr>
          <a:xfrm>
            <a:off x="1854685" y="1865909"/>
            <a:ext cx="7056784" cy="1105272"/>
          </a:xfrm>
          <a:prstGeom prst="round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3" name="מלבן מעוגל 12"/>
          <p:cNvSpPr/>
          <p:nvPr/>
        </p:nvSpPr>
        <p:spPr>
          <a:xfrm>
            <a:off x="4067944" y="3789040"/>
            <a:ext cx="4824536" cy="567682"/>
          </a:xfrm>
          <a:prstGeom prst="roundRect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29" name="מלבן מעוגל 28"/>
          <p:cNvSpPr/>
          <p:nvPr/>
        </p:nvSpPr>
        <p:spPr>
          <a:xfrm>
            <a:off x="2051720" y="548680"/>
            <a:ext cx="6840761" cy="1224136"/>
          </a:xfrm>
          <a:prstGeom prst="roundRect">
            <a:avLst/>
          </a:prstGeom>
          <a:solidFill>
            <a:srgbClr val="7030A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2" name="מלבן מעוגל 1"/>
          <p:cNvSpPr/>
          <p:nvPr/>
        </p:nvSpPr>
        <p:spPr>
          <a:xfrm>
            <a:off x="4535996" y="4365104"/>
            <a:ext cx="4375473" cy="567682"/>
          </a:xfrm>
          <a:prstGeom prst="round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1700371" y="495619"/>
            <a:ext cx="7200800" cy="5926722"/>
          </a:xfrm>
        </p:spPr>
        <p:txBody>
          <a:bodyPr>
            <a:noAutofit/>
          </a:bodyPr>
          <a:lstStyle/>
          <a:p>
            <a:r>
              <a:rPr lang="he-IL" sz="4000" b="1" dirty="0"/>
              <a:t>מִי שֶׁהָיָה עֶבֶד אוֹ </a:t>
            </a:r>
            <a:r>
              <a:rPr lang="he-IL" sz="4000" b="1" dirty="0" err="1"/>
              <a:t>אִשָּׁה</a:t>
            </a:r>
            <a:r>
              <a:rPr lang="he-IL" sz="4000" b="1" dirty="0"/>
              <a:t> אוֹ קָטָן מַקְרִין אוֹתוֹ</a:t>
            </a:r>
            <a:r>
              <a:rPr lang="en-US" sz="4000" b="1" dirty="0"/>
              <a:t>,</a:t>
            </a:r>
            <a:br>
              <a:rPr lang="en-US" sz="4000" b="1" dirty="0"/>
            </a:br>
            <a:r>
              <a:rPr lang="he-IL" sz="4000" b="1" dirty="0"/>
              <a:t>עוֹנֶה אַחֲרֵיהֶן מַה שֶּׁהֵן </a:t>
            </a:r>
            <a:r>
              <a:rPr lang="he-IL" sz="4000" b="1" dirty="0" err="1"/>
              <a:t>אוֹמְרִין</a:t>
            </a:r>
            <a:r>
              <a:rPr lang="he-IL" sz="4000" b="1" dirty="0"/>
              <a:t> </a:t>
            </a:r>
            <a:r>
              <a:rPr lang="en-US" sz="4000" b="1" dirty="0"/>
              <a:t>– </a:t>
            </a:r>
            <a:r>
              <a:rPr lang="he-IL" sz="4000" b="1" dirty="0"/>
              <a:t>וּתְהִי לוֹ מְאֵרָה</a:t>
            </a:r>
            <a:r>
              <a:rPr lang="en-US" sz="4000" b="1" dirty="0"/>
              <a:t>!</a:t>
            </a:r>
            <a:br>
              <a:rPr lang="en-US" sz="4000" b="1" dirty="0"/>
            </a:br>
            <a:endParaRPr lang="en-US" sz="4000" dirty="0"/>
          </a:p>
          <a:p>
            <a:r>
              <a:rPr lang="he-IL" sz="4000" b="1" dirty="0"/>
              <a:t>אִם הָיָה גָדוֹל מַקְרֶא אוֹתוֹ</a:t>
            </a:r>
            <a:r>
              <a:rPr lang="en-US" sz="4000" b="1" dirty="0"/>
              <a:t>,</a:t>
            </a:r>
            <a:br>
              <a:rPr lang="en-US" sz="4000" b="1" dirty="0"/>
            </a:br>
            <a:r>
              <a:rPr lang="he-IL" sz="4000" b="1" dirty="0"/>
              <a:t>עוֹנֶה אַחֲרָיו: "הַלְלוּיָהּ</a:t>
            </a:r>
            <a:r>
              <a:rPr lang="en-US" sz="4000" b="1" dirty="0"/>
              <a:t>"</a:t>
            </a:r>
            <a:r>
              <a:rPr lang="he-IL" sz="4000" b="1" dirty="0" smtClean="0"/>
              <a:t>.</a:t>
            </a:r>
            <a:endParaRPr lang="en-US" sz="4000" dirty="0"/>
          </a:p>
        </p:txBody>
      </p:sp>
      <p:sp>
        <p:nvSpPr>
          <p:cNvPr id="5" name="TextBox 4"/>
          <p:cNvSpPr txBox="1"/>
          <p:nvPr/>
        </p:nvSpPr>
        <p:spPr>
          <a:xfrm>
            <a:off x="107504" y="764704"/>
            <a:ext cx="1512168" cy="369332"/>
          </a:xfrm>
          <a:prstGeom prst="rect">
            <a:avLst/>
          </a:prstGeom>
          <a:solidFill>
            <a:srgbClr val="7030A0"/>
          </a:solidFill>
        </p:spPr>
        <p:txBody>
          <a:bodyPr wrap="square" rtlCol="1">
            <a:spAutoFit/>
          </a:bodyPr>
          <a:lstStyle/>
          <a:p>
            <a:pPr algn="ctr"/>
            <a:r>
              <a:rPr lang="he-IL" b="1" dirty="0" smtClean="0"/>
              <a:t>מקרה</a:t>
            </a:r>
            <a:endParaRPr lang="he-IL" b="1" dirty="0"/>
          </a:p>
        </p:txBody>
      </p:sp>
      <p:sp>
        <p:nvSpPr>
          <p:cNvPr id="6" name="TextBox 5"/>
          <p:cNvSpPr txBox="1"/>
          <p:nvPr/>
        </p:nvSpPr>
        <p:spPr>
          <a:xfrm>
            <a:off x="93383" y="1231114"/>
            <a:ext cx="1512168" cy="369332"/>
          </a:xfrm>
          <a:prstGeom prst="rect">
            <a:avLst/>
          </a:prstGeom>
          <a:solidFill>
            <a:srgbClr val="00B050"/>
          </a:solidFill>
        </p:spPr>
        <p:txBody>
          <a:bodyPr wrap="square" rtlCol="1">
            <a:spAutoFit/>
          </a:bodyPr>
          <a:lstStyle/>
          <a:p>
            <a:pPr algn="ctr"/>
            <a:r>
              <a:rPr lang="he-IL" b="1" dirty="0" smtClean="0"/>
              <a:t>דין</a:t>
            </a:r>
            <a:endParaRPr lang="he-IL" b="1" dirty="0"/>
          </a:p>
        </p:txBody>
      </p:sp>
      <p:sp>
        <p:nvSpPr>
          <p:cNvPr id="31" name="TextBox 30"/>
          <p:cNvSpPr txBox="1"/>
          <p:nvPr/>
        </p:nvSpPr>
        <p:spPr>
          <a:xfrm>
            <a:off x="236682" y="3061953"/>
            <a:ext cx="2895158" cy="2062103"/>
          </a:xfrm>
          <a:prstGeom prst="rect">
            <a:avLst/>
          </a:prstGeom>
          <a:solidFill>
            <a:srgbClr val="00B050"/>
          </a:solidFill>
        </p:spPr>
        <p:txBody>
          <a:bodyPr wrap="square" rtlCol="1">
            <a:spAutoFit/>
          </a:bodyPr>
          <a:lstStyle/>
          <a:p>
            <a:pPr algn="ctr"/>
            <a:r>
              <a:rPr lang="he-IL" sz="3200" dirty="0" smtClean="0"/>
              <a:t>כעת נסמן את המספרים שמופיעים במשנה – אלו הם הדינים!</a:t>
            </a:r>
            <a:endParaRPr lang="he-IL" sz="3200" dirty="0"/>
          </a:p>
        </p:txBody>
      </p:sp>
      <p:sp>
        <p:nvSpPr>
          <p:cNvPr id="36" name="TextBox 35"/>
          <p:cNvSpPr txBox="1"/>
          <p:nvPr/>
        </p:nvSpPr>
        <p:spPr>
          <a:xfrm>
            <a:off x="179512" y="3061953"/>
            <a:ext cx="3024336" cy="2862322"/>
          </a:xfrm>
          <a:prstGeom prst="rect">
            <a:avLst/>
          </a:prstGeom>
          <a:solidFill>
            <a:srgbClr val="7030A0"/>
          </a:solidFill>
        </p:spPr>
        <p:txBody>
          <a:bodyPr wrap="square" rtlCol="1">
            <a:spAutoFit/>
          </a:bodyPr>
          <a:lstStyle/>
          <a:p>
            <a:pPr algn="ctr"/>
            <a:r>
              <a:rPr lang="he-IL" sz="3600" dirty="0" smtClean="0"/>
              <a:t>נסמן תחילה את </a:t>
            </a:r>
            <a:r>
              <a:rPr lang="he-IL" sz="3600" dirty="0" smtClean="0"/>
              <a:t>המקרים. </a:t>
            </a:r>
          </a:p>
          <a:p>
            <a:pPr algn="ctr"/>
            <a:r>
              <a:rPr lang="he-IL" sz="3600" dirty="0" smtClean="0"/>
              <a:t>המילה </a:t>
            </a:r>
            <a:r>
              <a:rPr lang="he-IL" sz="3600" b="1" dirty="0" smtClean="0"/>
              <a:t>היה</a:t>
            </a:r>
            <a:r>
              <a:rPr lang="he-IL" sz="3600" dirty="0" smtClean="0"/>
              <a:t> תעזור לנו לזהות אותם.</a:t>
            </a:r>
            <a:endParaRPr lang="he-IL" sz="3600" dirty="0"/>
          </a:p>
        </p:txBody>
      </p:sp>
    </p:spTree>
    <p:extLst>
      <p:ext uri="{BB962C8B-B14F-4D97-AF65-F5344CB8AC3E}">
        <p14:creationId xmlns:p14="http://schemas.microsoft.com/office/powerpoint/2010/main" val="16457714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6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40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5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6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89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13" grpId="0" animBg="1"/>
      <p:bldP spid="29" grpId="0" animBg="1"/>
      <p:bldP spid="2" grpId="0" animBg="1"/>
      <p:bldP spid="31" grpId="0" animBg="1"/>
      <p:bldP spid="31" grpId="1" animBg="1"/>
      <p:bldP spid="36" grpId="0" animBg="1"/>
      <p:bldP spid="36" grpId="1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טבלה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35520253"/>
              </p:ext>
            </p:extLst>
          </p:nvPr>
        </p:nvGraphicFramePr>
        <p:xfrm>
          <a:off x="2339752" y="1556792"/>
          <a:ext cx="5791200" cy="2996968"/>
        </p:xfrm>
        <a:graphic>
          <a:graphicData uri="http://schemas.openxmlformats.org/drawingml/2006/table">
            <a:tbl>
              <a:tblPr rtl="1" firstRow="1" firstCol="1" bandRow="1">
                <a:tableStyleId>{5C22544A-7EE6-4342-B048-85BDC9FD1C3A}</a:tableStyleId>
              </a:tblPr>
              <a:tblGrid>
                <a:gridCol w="2701967"/>
                <a:gridCol w="3089233"/>
              </a:tblGrid>
              <a:tr h="446007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he-IL" sz="1900" dirty="0">
                          <a:solidFill>
                            <a:schemeClr val="tx1"/>
                          </a:solidFill>
                          <a:effectLst/>
                        </a:rPr>
                        <a:t>מקרה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he-IL" sz="1900" dirty="0">
                          <a:solidFill>
                            <a:schemeClr val="tx1"/>
                          </a:solidFill>
                          <a:effectLst/>
                        </a:rPr>
                        <a:t>דין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>
                    <a:solidFill>
                      <a:srgbClr val="00B050"/>
                    </a:solidFill>
                  </a:tcPr>
                </a:tc>
              </a:tr>
              <a:tr h="1498209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he-IL" sz="2200" dirty="0" smtClean="0">
                          <a:solidFill>
                            <a:schemeClr val="tx1"/>
                          </a:solidFill>
                          <a:effectLst/>
                        </a:rPr>
                        <a:t>מִי שֶׁהָיָה ____ אוֹ ____ אוֹ ____ מַקְרִין אוֹתוֹ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>
                    <a:solidFill>
                      <a:srgbClr val="CC00C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he-IL" sz="2200" dirty="0">
                          <a:solidFill>
                            <a:schemeClr val="tx1"/>
                          </a:solidFill>
                          <a:effectLst/>
                        </a:rPr>
                        <a:t>עוֹנֶה אַחֲרֵיהֶן _________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 rtl="1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he-IL" sz="2200" dirty="0">
                          <a:solidFill>
                            <a:schemeClr val="tx1"/>
                          </a:solidFill>
                          <a:effectLst/>
                        </a:rPr>
                        <a:t> וּתְהִי לוֹ מְאֵרָה</a:t>
                      </a:r>
                      <a:r>
                        <a:rPr lang="en-US" sz="2200" dirty="0">
                          <a:solidFill>
                            <a:schemeClr val="tx1"/>
                          </a:solidFill>
                          <a:effectLst/>
                        </a:rPr>
                        <a:t>!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>
                    <a:solidFill>
                      <a:srgbClr val="92D050"/>
                    </a:solidFill>
                  </a:tcPr>
                </a:tc>
              </a:tr>
              <a:tr h="1052752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he-IL" sz="2200" dirty="0" smtClean="0">
                          <a:solidFill>
                            <a:schemeClr val="tx1"/>
                          </a:solidFill>
                          <a:effectLst/>
                        </a:rPr>
                        <a:t>אִם הָיָה ____ מַקְרֶא אוֹתוֹ 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>
                    <a:solidFill>
                      <a:srgbClr val="CC00C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he-IL" sz="2200" dirty="0">
                          <a:solidFill>
                            <a:schemeClr val="tx1"/>
                          </a:solidFill>
                          <a:effectLst/>
                        </a:rPr>
                        <a:t>עוֹנֶה אַחֲרָיו: _________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  <p:sp>
        <p:nvSpPr>
          <p:cNvPr id="16" name="TextBox 15"/>
          <p:cNvSpPr txBox="1"/>
          <p:nvPr/>
        </p:nvSpPr>
        <p:spPr>
          <a:xfrm>
            <a:off x="6444208" y="2348880"/>
            <a:ext cx="576064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b="1" dirty="0"/>
              <a:t>עֶבֶד</a:t>
            </a:r>
            <a:endParaRPr lang="he-IL" dirty="0"/>
          </a:p>
        </p:txBody>
      </p:sp>
      <p:sp>
        <p:nvSpPr>
          <p:cNvPr id="10" name="TextBox 9"/>
          <p:cNvSpPr txBox="1"/>
          <p:nvPr/>
        </p:nvSpPr>
        <p:spPr>
          <a:xfrm>
            <a:off x="6908494" y="2728178"/>
            <a:ext cx="576064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b="1" dirty="0"/>
              <a:t> קָטָן</a:t>
            </a:r>
            <a:endParaRPr lang="he-IL" dirty="0"/>
          </a:p>
        </p:txBody>
      </p:sp>
      <p:sp>
        <p:nvSpPr>
          <p:cNvPr id="11" name="TextBox 10"/>
          <p:cNvSpPr txBox="1"/>
          <p:nvPr/>
        </p:nvSpPr>
        <p:spPr>
          <a:xfrm>
            <a:off x="5436096" y="2348880"/>
            <a:ext cx="720080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b="1" dirty="0" err="1"/>
              <a:t>אִשָּׁה</a:t>
            </a:r>
            <a:endParaRPr lang="he-IL" dirty="0"/>
          </a:p>
        </p:txBody>
      </p:sp>
      <p:sp>
        <p:nvSpPr>
          <p:cNvPr id="14" name="TextBox 13"/>
          <p:cNvSpPr txBox="1"/>
          <p:nvPr/>
        </p:nvSpPr>
        <p:spPr>
          <a:xfrm>
            <a:off x="2195736" y="2164214"/>
            <a:ext cx="1656184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b="1" dirty="0"/>
              <a:t>מַה שֶּׁהֵן </a:t>
            </a:r>
            <a:r>
              <a:rPr lang="he-IL" b="1" dirty="0" err="1"/>
              <a:t>אוֹמְרִין</a:t>
            </a:r>
            <a:endParaRPr lang="he-IL" dirty="0"/>
          </a:p>
        </p:txBody>
      </p:sp>
      <p:sp>
        <p:nvSpPr>
          <p:cNvPr id="15" name="TextBox 14"/>
          <p:cNvSpPr txBox="1"/>
          <p:nvPr/>
        </p:nvSpPr>
        <p:spPr>
          <a:xfrm>
            <a:off x="6372200" y="3635732"/>
            <a:ext cx="576064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b="1" dirty="0" smtClean="0"/>
              <a:t>גָדוֹל </a:t>
            </a:r>
            <a:endParaRPr lang="he-IL" dirty="0"/>
          </a:p>
        </p:txBody>
      </p:sp>
      <p:sp>
        <p:nvSpPr>
          <p:cNvPr id="18" name="TextBox 17"/>
          <p:cNvSpPr txBox="1"/>
          <p:nvPr/>
        </p:nvSpPr>
        <p:spPr>
          <a:xfrm>
            <a:off x="2627784" y="3757682"/>
            <a:ext cx="1199626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b="1" dirty="0"/>
              <a:t>"הַלְלוּיָהּ</a:t>
            </a:r>
            <a:r>
              <a:rPr lang="en-US" b="1" dirty="0"/>
              <a:t>"</a:t>
            </a:r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26433356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0" grpId="0"/>
      <p:bldP spid="11" grpId="0"/>
      <p:bldP spid="14" grpId="0"/>
      <p:bldP spid="15" grpId="0"/>
      <p:bldP spid="18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זרימה">
  <a:themeElements>
    <a:clrScheme name="זרימה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זרימה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זרימה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498</TotalTime>
  <Words>78</Words>
  <Application>Microsoft Office PowerPoint</Application>
  <PresentationFormat>‫הצגה על המסך (4:3)</PresentationFormat>
  <Paragraphs>22</Paragraphs>
  <Slides>3</Slides>
  <Notes>0</Notes>
  <HiddenSlides>0</HiddenSlides>
  <MMClips>0</MMClips>
  <ScaleCrop>false</ScaleCrop>
  <HeadingPairs>
    <vt:vector size="4" baseType="variant"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3</vt:i4>
      </vt:variant>
    </vt:vector>
  </HeadingPairs>
  <TitlesOfParts>
    <vt:vector size="4" baseType="lpstr">
      <vt:lpstr>זרימה</vt:lpstr>
      <vt:lpstr>מסכת סוכה  פרק ג משנה י</vt:lpstr>
      <vt:lpstr>מצגת של PowerPoint</vt:lpstr>
      <vt:lpstr>מצגת של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מסכת יומא פרק ח משנה ט</dc:title>
  <dc:creator>ישראל הערות נוספות</dc:creator>
  <cp:lastModifiedBy>ישראל הערות נוספות</cp:lastModifiedBy>
  <cp:revision>59</cp:revision>
  <dcterms:created xsi:type="dcterms:W3CDTF">2016-04-03T10:34:38Z</dcterms:created>
  <dcterms:modified xsi:type="dcterms:W3CDTF">2016-11-07T12:05:04Z</dcterms:modified>
</cp:coreProperties>
</file>