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 bookmarkIdSeed="2">
  <p:sldMasterIdLst>
    <p:sldMasterId id="2147483660" r:id="rId1"/>
  </p:sld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106" d="100"/>
          <a:sy n="106" d="100"/>
        </p:scale>
        <p:origin x="-58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e-IL" smtClean="0"/>
              <a:t>לחץ כדי לערוך סגנון כותרת משנה של תבנית בסיס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ה'/חשון/תשע"ז</a:t>
            </a:fld>
            <a:endParaRPr lang="he-IL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ה'/חשון/תשע"ז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ה'/חשון/תשע"ז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ה'/חשון/תשע"ז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ה'/חשון/תשע"ז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ה'/חשון/תשע"ז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ה'/חשון/תשע"ז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ה'/חשון/תשע"ז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ה'/חשון/תשע"ז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ה'/חשון/תשע"ז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ה'/חשון/תשע"ז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e-IL" smtClean="0"/>
              <a:t>לחץ על הסמל כדי להוסיף תמונה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kumimoji="0" lang="he-IL" smtClean="0"/>
              <a:t>רמה שנייה</a:t>
            </a:r>
          </a:p>
          <a:p>
            <a:pPr lvl="2" eaLnBrk="1" latinLnBrk="0" hangingPunct="1"/>
            <a:r>
              <a:rPr kumimoji="0" lang="he-IL" smtClean="0"/>
              <a:t>רמה שלישית</a:t>
            </a:r>
          </a:p>
          <a:p>
            <a:pPr lvl="3" eaLnBrk="1" latinLnBrk="0" hangingPunct="1"/>
            <a:r>
              <a:rPr kumimoji="0" lang="he-IL" smtClean="0"/>
              <a:t>רמה רביעית</a:t>
            </a:r>
          </a:p>
          <a:p>
            <a:pPr lvl="4" eaLnBrk="1" latinLnBrk="0" hangingPunct="1"/>
            <a:r>
              <a:rPr kumimoji="0" lang="he-IL" smtClean="0"/>
              <a:t>רמה חמישית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8BFBE59-AEBB-469E-8F7C-106FD193B50D}" type="datetimeFigureOut">
              <a:rPr lang="he-IL" smtClean="0"/>
              <a:t>ה'/חשון/תשע"ז</a:t>
            </a:fld>
            <a:endParaRPr lang="he-IL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39552" y="908720"/>
            <a:ext cx="7851648" cy="1828800"/>
          </a:xfrm>
        </p:spPr>
        <p:txBody>
          <a:bodyPr/>
          <a:lstStyle/>
          <a:p>
            <a:r>
              <a:rPr lang="he-IL" dirty="0" smtClean="0"/>
              <a:t>מסכת סוכה פרק ג משנה </a:t>
            </a:r>
            <a:r>
              <a:rPr lang="he-IL" dirty="0" smtClean="0"/>
              <a:t>ה</a:t>
            </a:r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467544" y="3284984"/>
            <a:ext cx="7854696" cy="1752600"/>
          </a:xfrm>
        </p:spPr>
        <p:txBody>
          <a:bodyPr>
            <a:noAutofit/>
          </a:bodyPr>
          <a:lstStyle/>
          <a:p>
            <a:pPr algn="ctr"/>
            <a:r>
              <a:rPr lang="he-IL" sz="6000" dirty="0" smtClean="0"/>
              <a:t>דיני </a:t>
            </a:r>
            <a:r>
              <a:rPr lang="he-IL" sz="6000" dirty="0" smtClean="0"/>
              <a:t>האתרוג</a:t>
            </a:r>
            <a:endParaRPr lang="he-IL" sz="6000" dirty="0"/>
          </a:p>
        </p:txBody>
      </p:sp>
    </p:spTree>
    <p:extLst>
      <p:ext uri="{BB962C8B-B14F-4D97-AF65-F5344CB8AC3E}">
        <p14:creationId xmlns:p14="http://schemas.microsoft.com/office/powerpoint/2010/main" val="3210309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מלבן מעוגל 43"/>
          <p:cNvSpPr/>
          <p:nvPr/>
        </p:nvSpPr>
        <p:spPr>
          <a:xfrm>
            <a:off x="2915816" y="4437112"/>
            <a:ext cx="1384226" cy="432048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5" name="מלבן מעוגל 44"/>
          <p:cNvSpPr/>
          <p:nvPr/>
        </p:nvSpPr>
        <p:spPr>
          <a:xfrm>
            <a:off x="5641032" y="4437112"/>
            <a:ext cx="1656798" cy="432048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2" name="מלבן מעוגל 41"/>
          <p:cNvSpPr/>
          <p:nvPr/>
        </p:nvSpPr>
        <p:spPr>
          <a:xfrm>
            <a:off x="6445882" y="5373216"/>
            <a:ext cx="862422" cy="432048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1" name="מלבן מעוגל 40"/>
          <p:cNvSpPr/>
          <p:nvPr/>
        </p:nvSpPr>
        <p:spPr>
          <a:xfrm>
            <a:off x="1187624" y="4437112"/>
            <a:ext cx="1446870" cy="432048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0" name="מלבן מעוגל 39"/>
          <p:cNvSpPr/>
          <p:nvPr/>
        </p:nvSpPr>
        <p:spPr>
          <a:xfrm>
            <a:off x="4499992" y="4437112"/>
            <a:ext cx="1086830" cy="432048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9" name="מלבן מעוגל 38"/>
          <p:cNvSpPr/>
          <p:nvPr/>
        </p:nvSpPr>
        <p:spPr>
          <a:xfrm>
            <a:off x="6445882" y="3933056"/>
            <a:ext cx="870806" cy="432048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8" name="מלבן מעוגל 37"/>
          <p:cNvSpPr/>
          <p:nvPr/>
        </p:nvSpPr>
        <p:spPr>
          <a:xfrm>
            <a:off x="4716016" y="3501008"/>
            <a:ext cx="1158838" cy="432048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5" name="מלבן מעוגל 34"/>
          <p:cNvSpPr/>
          <p:nvPr/>
        </p:nvSpPr>
        <p:spPr>
          <a:xfrm>
            <a:off x="5069346" y="2996952"/>
            <a:ext cx="870806" cy="432048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4" name="מלבן מעוגל 33"/>
          <p:cNvSpPr/>
          <p:nvPr/>
        </p:nvSpPr>
        <p:spPr>
          <a:xfrm>
            <a:off x="7524328" y="4437112"/>
            <a:ext cx="1351384" cy="432048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1" name="מלבן מעוגל 30"/>
          <p:cNvSpPr/>
          <p:nvPr/>
        </p:nvSpPr>
        <p:spPr>
          <a:xfrm>
            <a:off x="7541096" y="5373216"/>
            <a:ext cx="1351384" cy="432048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3" name="מלבן מעוגל 32"/>
          <p:cNvSpPr/>
          <p:nvPr/>
        </p:nvSpPr>
        <p:spPr>
          <a:xfrm>
            <a:off x="5292079" y="4869160"/>
            <a:ext cx="3600401" cy="432048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2" name="מלבן מעוגל 31"/>
          <p:cNvSpPr/>
          <p:nvPr/>
        </p:nvSpPr>
        <p:spPr>
          <a:xfrm>
            <a:off x="7740289" y="827420"/>
            <a:ext cx="1152128" cy="536347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3" name="מלבן מעוגל 22"/>
          <p:cNvSpPr/>
          <p:nvPr/>
        </p:nvSpPr>
        <p:spPr>
          <a:xfrm>
            <a:off x="7901136" y="1567483"/>
            <a:ext cx="919336" cy="432048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4" name="מלבן מעוגל 23"/>
          <p:cNvSpPr/>
          <p:nvPr/>
        </p:nvSpPr>
        <p:spPr>
          <a:xfrm>
            <a:off x="6826145" y="1555467"/>
            <a:ext cx="943372" cy="432048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5" name="מלבן מעוגל 24"/>
          <p:cNvSpPr/>
          <p:nvPr/>
        </p:nvSpPr>
        <p:spPr>
          <a:xfrm>
            <a:off x="7297830" y="2060848"/>
            <a:ext cx="1594587" cy="432048"/>
          </a:xfrm>
          <a:prstGeom prst="roundRect">
            <a:avLst>
              <a:gd name="adj" fmla="val 14726"/>
            </a:avLst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6" name="מלבן מעוגל 25"/>
          <p:cNvSpPr/>
          <p:nvPr/>
        </p:nvSpPr>
        <p:spPr>
          <a:xfrm>
            <a:off x="4788024" y="2060848"/>
            <a:ext cx="2448272" cy="432048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7" name="מלבן מעוגל 26"/>
          <p:cNvSpPr/>
          <p:nvPr/>
        </p:nvSpPr>
        <p:spPr>
          <a:xfrm>
            <a:off x="7452320" y="2492896"/>
            <a:ext cx="1440097" cy="432048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8" name="מלבן מעוגל 27"/>
          <p:cNvSpPr/>
          <p:nvPr/>
        </p:nvSpPr>
        <p:spPr>
          <a:xfrm>
            <a:off x="6293482" y="2996952"/>
            <a:ext cx="2598998" cy="432048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9" name="מלבן מעוגל 28"/>
          <p:cNvSpPr/>
          <p:nvPr/>
        </p:nvSpPr>
        <p:spPr>
          <a:xfrm>
            <a:off x="6156177" y="3501008"/>
            <a:ext cx="2736304" cy="432048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0" name="מלבן מעוגל 29"/>
          <p:cNvSpPr/>
          <p:nvPr/>
        </p:nvSpPr>
        <p:spPr>
          <a:xfrm>
            <a:off x="7533481" y="4005064"/>
            <a:ext cx="1358999" cy="432048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0" name="מלבן מעוגל 19"/>
          <p:cNvSpPr/>
          <p:nvPr/>
        </p:nvSpPr>
        <p:spPr>
          <a:xfrm>
            <a:off x="3707904" y="4869160"/>
            <a:ext cx="1221805" cy="432048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9" name="מלבן מעוגל 18"/>
          <p:cNvSpPr/>
          <p:nvPr/>
        </p:nvSpPr>
        <p:spPr>
          <a:xfrm>
            <a:off x="6293482" y="2492896"/>
            <a:ext cx="870806" cy="432048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6" name="מלבן מעוגל 15"/>
          <p:cNvSpPr/>
          <p:nvPr/>
        </p:nvSpPr>
        <p:spPr>
          <a:xfrm>
            <a:off x="3635896" y="1988840"/>
            <a:ext cx="864096" cy="457200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מלבן מעוגל 1"/>
          <p:cNvSpPr/>
          <p:nvPr/>
        </p:nvSpPr>
        <p:spPr>
          <a:xfrm>
            <a:off x="5641032" y="1556792"/>
            <a:ext cx="947192" cy="432048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613566" y="827420"/>
            <a:ext cx="8280920" cy="5544616"/>
          </a:xfrm>
        </p:spPr>
        <p:txBody>
          <a:bodyPr>
            <a:noAutofit/>
          </a:bodyPr>
          <a:lstStyle/>
          <a:p>
            <a:r>
              <a:rPr lang="en-US" sz="3200" dirty="0"/>
              <a:t> </a:t>
            </a:r>
            <a:r>
              <a:rPr lang="he-IL" sz="3200" b="1" dirty="0" smtClean="0"/>
              <a:t>אֶתְרוֹג</a:t>
            </a:r>
            <a:endParaRPr lang="en-US" sz="3200" b="1" dirty="0"/>
          </a:p>
          <a:p>
            <a:r>
              <a:rPr lang="he-IL" sz="3200" b="1" dirty="0"/>
              <a:t>הַגָּזוּל, וְהַיָּבֵשׁ – פָּסוּל</a:t>
            </a:r>
            <a:r>
              <a:rPr lang="en-US" sz="3200" b="1" dirty="0"/>
              <a:t>.</a:t>
            </a:r>
            <a:br>
              <a:rPr lang="en-US" sz="3200" b="1" dirty="0"/>
            </a:br>
            <a:r>
              <a:rPr lang="he-IL" sz="3200" b="1" dirty="0"/>
              <a:t>שֶׁל אֲשֵׁרָה, וְשֶׁל עִיר </a:t>
            </a:r>
            <a:r>
              <a:rPr lang="he-IL" sz="3200" b="1" dirty="0" err="1"/>
              <a:t>הַנִּדַּחַת</a:t>
            </a:r>
            <a:r>
              <a:rPr lang="he-IL" sz="3200" b="1" dirty="0"/>
              <a:t> – פָּסוּל</a:t>
            </a:r>
            <a:r>
              <a:rPr lang="en-US" sz="3200" b="1" dirty="0"/>
              <a:t>.</a:t>
            </a:r>
            <a:br>
              <a:rPr lang="en-US" sz="3200" b="1" dirty="0"/>
            </a:br>
            <a:r>
              <a:rPr lang="he-IL" sz="3200" b="1" dirty="0"/>
              <a:t>שֶׁל עָרְלָה – </a:t>
            </a:r>
            <a:r>
              <a:rPr lang="he-IL" sz="3200" b="1" dirty="0" smtClean="0"/>
              <a:t>פ</a:t>
            </a:r>
            <a:r>
              <a:rPr lang="he-IL" sz="3200" b="1" dirty="0"/>
              <a:t>ָּסוּל</a:t>
            </a:r>
            <a:r>
              <a:rPr lang="en-US" sz="3200" b="1" dirty="0" smtClean="0"/>
              <a:t>.</a:t>
            </a:r>
            <a:r>
              <a:rPr lang="en-US" sz="3200" b="1" dirty="0"/>
              <a:t/>
            </a:r>
            <a:br>
              <a:rPr lang="en-US" sz="3200" b="1" dirty="0"/>
            </a:br>
            <a:r>
              <a:rPr lang="he-IL" sz="3200" b="1" dirty="0"/>
              <a:t>שֶׁל תְרוּמָה טְמֵאָה </a:t>
            </a:r>
            <a:r>
              <a:rPr lang="he-IL" sz="3200" b="1" dirty="0" smtClean="0"/>
              <a:t>– פָּסוּל</a:t>
            </a:r>
            <a:r>
              <a:rPr lang="en-US" sz="3200" b="1" dirty="0" smtClean="0"/>
              <a:t>.</a:t>
            </a:r>
            <a:r>
              <a:rPr lang="en-US" sz="3200" b="1" dirty="0"/>
              <a:t/>
            </a:r>
            <a:br>
              <a:rPr lang="en-US" sz="3200" b="1" dirty="0"/>
            </a:br>
            <a:r>
              <a:rPr lang="he-IL" sz="3200" b="1" dirty="0"/>
              <a:t>שֶׁל תְרוּמָה טְהוֹרָה – לֹא </a:t>
            </a:r>
            <a:r>
              <a:rPr lang="he-IL" sz="3200" b="1" dirty="0" err="1"/>
              <a:t>יִטֹּל</a:t>
            </a:r>
            <a:r>
              <a:rPr lang="en-US" sz="3200" b="1" dirty="0"/>
              <a:t>,</a:t>
            </a:r>
            <a:br>
              <a:rPr lang="en-US" sz="3200" b="1" dirty="0"/>
            </a:br>
            <a:r>
              <a:rPr lang="he-IL" sz="3200" b="1" dirty="0"/>
              <a:t>וְאִם נָטַל – כָּשֵׁר</a:t>
            </a:r>
            <a:r>
              <a:rPr lang="en-US" sz="3200" b="1" dirty="0"/>
              <a:t>.</a:t>
            </a:r>
            <a:br>
              <a:rPr lang="en-US" sz="3200" b="1" dirty="0"/>
            </a:br>
            <a:r>
              <a:rPr lang="he-IL" sz="3200" b="1" dirty="0"/>
              <a:t>שֶׁל דְמַאי – בֵּית שַׁמַּאי </a:t>
            </a:r>
            <a:r>
              <a:rPr lang="he-IL" sz="3200" b="1" dirty="0" err="1"/>
              <a:t>פּוֹסְלִין</a:t>
            </a:r>
            <a:r>
              <a:rPr lang="en-US" sz="3200" b="1" dirty="0"/>
              <a:t>, </a:t>
            </a:r>
            <a:r>
              <a:rPr lang="he-IL" sz="3200" b="1" dirty="0"/>
              <a:t>וּבֵית הִלֵּל – מַכְשִׁירִין</a:t>
            </a:r>
            <a:r>
              <a:rPr lang="en-US" sz="3200" b="1" dirty="0"/>
              <a:t>.</a:t>
            </a:r>
            <a:br>
              <a:rPr lang="en-US" sz="3200" b="1" dirty="0"/>
            </a:br>
            <a:r>
              <a:rPr lang="he-IL" sz="3200" b="1" dirty="0"/>
              <a:t>שֶׁל מַעֲשֵׂר שֵׁנִי בִירוּשָׁלַיִם – לֹא </a:t>
            </a:r>
            <a:r>
              <a:rPr lang="he-IL" sz="3200" b="1" dirty="0" err="1"/>
              <a:t>יִטֹּל</a:t>
            </a:r>
            <a:r>
              <a:rPr lang="en-US" sz="3200" b="1" dirty="0"/>
              <a:t>,</a:t>
            </a:r>
            <a:br>
              <a:rPr lang="en-US" sz="3200" b="1" dirty="0"/>
            </a:br>
            <a:r>
              <a:rPr lang="he-IL" sz="3200" b="1" dirty="0"/>
              <a:t>וְאִם נָטַל – כָּשֵׁר</a:t>
            </a:r>
            <a:r>
              <a:rPr lang="en-US" sz="3200" b="1" dirty="0"/>
              <a:t>.</a:t>
            </a:r>
          </a:p>
          <a:p>
            <a:endParaRPr lang="he-IL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79512" y="260648"/>
            <a:ext cx="1512168" cy="369332"/>
          </a:xfrm>
          <a:prstGeom prst="rect">
            <a:avLst/>
          </a:prstGeom>
          <a:solidFill>
            <a:srgbClr val="7030A0"/>
          </a:solidFill>
        </p:spPr>
        <p:txBody>
          <a:bodyPr wrap="square" rtlCol="1">
            <a:spAutoFit/>
          </a:bodyPr>
          <a:lstStyle/>
          <a:p>
            <a:pPr algn="ctr"/>
            <a:r>
              <a:rPr lang="he-IL" b="1" dirty="0" smtClean="0"/>
              <a:t>מקרה</a:t>
            </a:r>
            <a:endParaRPr lang="he-IL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79512" y="827420"/>
            <a:ext cx="1512168" cy="369332"/>
          </a:xfrm>
          <a:prstGeom prst="rect">
            <a:avLst/>
          </a:prstGeom>
          <a:solidFill>
            <a:srgbClr val="00B050"/>
          </a:solidFill>
        </p:spPr>
        <p:txBody>
          <a:bodyPr wrap="square" rtlCol="1">
            <a:spAutoFit/>
          </a:bodyPr>
          <a:lstStyle/>
          <a:p>
            <a:pPr algn="ctr"/>
            <a:r>
              <a:rPr lang="he-IL" b="1" dirty="0" smtClean="0"/>
              <a:t>דין</a:t>
            </a:r>
            <a:endParaRPr lang="he-IL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79512" y="1988840"/>
            <a:ext cx="2016224" cy="2246769"/>
          </a:xfrm>
          <a:prstGeom prst="rect">
            <a:avLst/>
          </a:prstGeom>
          <a:solidFill>
            <a:srgbClr val="00B050"/>
          </a:solidFill>
        </p:spPr>
        <p:txBody>
          <a:bodyPr wrap="square" rtlCol="1">
            <a:spAutoFit/>
          </a:bodyPr>
          <a:lstStyle/>
          <a:p>
            <a:pPr algn="ctr"/>
            <a:r>
              <a:rPr lang="he-IL" sz="2800" dirty="0" smtClean="0"/>
              <a:t>נתחיל באיתור מילות הדין.</a:t>
            </a:r>
          </a:p>
          <a:p>
            <a:pPr algn="ctr"/>
            <a:r>
              <a:rPr lang="he-IL" sz="2800" dirty="0" smtClean="0"/>
              <a:t>במשנה זו רוב מילות הדין קלות לזיהוי.</a:t>
            </a:r>
            <a:endParaRPr lang="he-IL" sz="2800" dirty="0"/>
          </a:p>
        </p:txBody>
      </p:sp>
      <p:sp>
        <p:nvSpPr>
          <p:cNvPr id="36" name="TextBox 35"/>
          <p:cNvSpPr txBox="1"/>
          <p:nvPr/>
        </p:nvSpPr>
        <p:spPr>
          <a:xfrm>
            <a:off x="193921" y="2233027"/>
            <a:ext cx="2016224" cy="1815882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he-IL" sz="2800" dirty="0" smtClean="0"/>
              <a:t>כעת נסמן את המקרים שמופיעים במשנה</a:t>
            </a:r>
            <a:endParaRPr lang="he-IL" sz="2800" dirty="0"/>
          </a:p>
        </p:txBody>
      </p:sp>
      <p:sp>
        <p:nvSpPr>
          <p:cNvPr id="37" name="TextBox 36"/>
          <p:cNvSpPr txBox="1"/>
          <p:nvPr/>
        </p:nvSpPr>
        <p:spPr>
          <a:xfrm>
            <a:off x="179512" y="2419726"/>
            <a:ext cx="2016224" cy="1384995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he-IL" sz="2800" dirty="0" smtClean="0"/>
              <a:t>ואחרונה חביבה, נסמן את הכותרת</a:t>
            </a:r>
            <a:endParaRPr lang="he-IL" sz="2800" dirty="0"/>
          </a:p>
        </p:txBody>
      </p:sp>
      <p:sp>
        <p:nvSpPr>
          <p:cNvPr id="43" name="TextBox 42"/>
          <p:cNvSpPr txBox="1"/>
          <p:nvPr/>
        </p:nvSpPr>
        <p:spPr>
          <a:xfrm>
            <a:off x="179512" y="2478652"/>
            <a:ext cx="2016224" cy="138499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he-IL" sz="2800" dirty="0" smtClean="0"/>
              <a:t>נסמן את האומרים במשנה</a:t>
            </a:r>
            <a:endParaRPr lang="he-IL" sz="2800" dirty="0"/>
          </a:p>
        </p:txBody>
      </p:sp>
    </p:spTree>
    <p:extLst>
      <p:ext uri="{BB962C8B-B14F-4D97-AF65-F5344CB8AC3E}">
        <p14:creationId xmlns:p14="http://schemas.microsoft.com/office/powerpoint/2010/main" val="1645771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1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8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8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5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7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8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4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6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7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5" grpId="0" animBg="1"/>
      <p:bldP spid="42" grpId="0" animBg="1"/>
      <p:bldP spid="41" grpId="0" animBg="1"/>
      <p:bldP spid="40" grpId="0" animBg="1"/>
      <p:bldP spid="39" grpId="0" animBg="1"/>
      <p:bldP spid="38" grpId="0" animBg="1"/>
      <p:bldP spid="35" grpId="0" animBg="1"/>
      <p:bldP spid="34" grpId="0" animBg="1"/>
      <p:bldP spid="31" grpId="0" animBg="1"/>
      <p:bldP spid="33" grpId="0" animBg="1"/>
      <p:bldP spid="3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20" grpId="0" animBg="1"/>
      <p:bldP spid="19" grpId="0" animBg="1"/>
      <p:bldP spid="16" grpId="0" animBg="1"/>
      <p:bldP spid="2" grpId="0" animBg="1"/>
      <p:bldP spid="4" grpId="0" animBg="1"/>
      <p:bldP spid="4" grpId="1" animBg="1"/>
      <p:bldP spid="36" grpId="0" animBg="1"/>
      <p:bldP spid="36" grpId="1" animBg="1"/>
      <p:bldP spid="37" grpId="0" animBg="1"/>
      <p:bldP spid="37" grpId="1" animBg="1"/>
      <p:bldP spid="43" grpId="0" animBg="1"/>
      <p:bldP spid="43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טבלה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8547624"/>
              </p:ext>
            </p:extLst>
          </p:nvPr>
        </p:nvGraphicFramePr>
        <p:xfrm>
          <a:off x="1619672" y="548680"/>
          <a:ext cx="6954172" cy="5468112"/>
        </p:xfrm>
        <a:graphic>
          <a:graphicData uri="http://schemas.openxmlformats.org/drawingml/2006/table">
            <a:tbl>
              <a:tblPr rtl="1" firstRow="1" firstCol="1" bandRow="1"/>
              <a:tblGrid>
                <a:gridCol w="1161103"/>
                <a:gridCol w="1393395"/>
                <a:gridCol w="2321822"/>
                <a:gridCol w="2077852"/>
              </a:tblGrid>
              <a:tr h="28803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2000" b="1" dirty="0" smtClean="0">
                          <a:solidFill>
                            <a:srgbClr val="252525"/>
                          </a:solidFill>
                          <a:effectLst/>
                          <a:latin typeface="Calibri"/>
                          <a:ea typeface="Calibri"/>
                          <a:cs typeface="David"/>
                        </a:rPr>
                        <a:t>כותרת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726" marR="597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2000" b="1" dirty="0">
                          <a:solidFill>
                            <a:srgbClr val="252525"/>
                          </a:solidFill>
                          <a:effectLst/>
                          <a:latin typeface="Calibri"/>
                          <a:ea typeface="Calibri"/>
                          <a:cs typeface="David"/>
                        </a:rPr>
                        <a:t>אומר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726" marR="597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2000" b="1" dirty="0">
                          <a:solidFill>
                            <a:srgbClr val="252525"/>
                          </a:solidFill>
                          <a:effectLst/>
                          <a:latin typeface="Calibri"/>
                          <a:ea typeface="Calibri"/>
                          <a:cs typeface="David"/>
                        </a:rPr>
                        <a:t>מקרה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726" marR="597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2000" b="1" dirty="0">
                          <a:solidFill>
                            <a:srgbClr val="252525"/>
                          </a:solidFill>
                          <a:effectLst/>
                          <a:latin typeface="Calibri"/>
                          <a:ea typeface="Calibri"/>
                          <a:cs typeface="David"/>
                        </a:rPr>
                        <a:t>דין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726" marR="597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325176">
                <a:tc rowSpan="12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2400" dirty="0">
                          <a:solidFill>
                            <a:srgbClr val="252525"/>
                          </a:solidFill>
                          <a:effectLst/>
                          <a:latin typeface="Calibri"/>
                          <a:ea typeface="Calibri"/>
                          <a:cs typeface="David"/>
                        </a:rPr>
                        <a:t>אתרוג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726" marR="597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rowSpan="8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2400" dirty="0">
                          <a:solidFill>
                            <a:srgbClr val="252525"/>
                          </a:solidFill>
                          <a:effectLst/>
                          <a:latin typeface="Calibri"/>
                          <a:ea typeface="Calibri"/>
                          <a:cs typeface="David"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726" marR="597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2400" dirty="0">
                          <a:solidFill>
                            <a:srgbClr val="252525"/>
                          </a:solidFill>
                          <a:effectLst/>
                          <a:latin typeface="Calibri"/>
                          <a:ea typeface="Calibri"/>
                          <a:cs typeface="David"/>
                        </a:rPr>
                        <a:t>הַגָּזוּל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726" marR="597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2000" b="1" dirty="0">
                          <a:solidFill>
                            <a:srgbClr val="252525"/>
                          </a:solidFill>
                          <a:effectLst/>
                          <a:latin typeface="Calibri"/>
                          <a:ea typeface="Calibri"/>
                          <a:cs typeface="David"/>
                        </a:rPr>
                        <a:t>_______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726" marR="597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325176"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2000" b="1" dirty="0">
                          <a:solidFill>
                            <a:srgbClr val="252525"/>
                          </a:solidFill>
                          <a:effectLst/>
                          <a:latin typeface="Calibri"/>
                          <a:ea typeface="Calibri"/>
                          <a:cs typeface="David"/>
                        </a:rPr>
                        <a:t>_______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726" marR="597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CC"/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325176"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2000" b="1" dirty="0">
                          <a:solidFill>
                            <a:srgbClr val="252525"/>
                          </a:solidFill>
                          <a:effectLst/>
                          <a:latin typeface="Calibri"/>
                          <a:ea typeface="Calibri"/>
                          <a:cs typeface="David"/>
                        </a:rPr>
                        <a:t>_______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726" marR="597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2000" b="1" dirty="0">
                          <a:solidFill>
                            <a:srgbClr val="252525"/>
                          </a:solidFill>
                          <a:effectLst/>
                          <a:latin typeface="Calibri"/>
                          <a:ea typeface="Calibri"/>
                          <a:cs typeface="David"/>
                        </a:rPr>
                        <a:t>_______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726" marR="597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325176"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2400" dirty="0">
                          <a:solidFill>
                            <a:srgbClr val="252525"/>
                          </a:solidFill>
                          <a:effectLst/>
                          <a:latin typeface="Calibri"/>
                          <a:ea typeface="Calibri"/>
                          <a:cs typeface="David"/>
                        </a:rPr>
                        <a:t>וְשֶׁל עִיר </a:t>
                      </a:r>
                      <a:r>
                        <a:rPr lang="he-IL" sz="2400" dirty="0" err="1">
                          <a:solidFill>
                            <a:srgbClr val="252525"/>
                          </a:solidFill>
                          <a:effectLst/>
                          <a:latin typeface="Calibri"/>
                          <a:ea typeface="Calibri"/>
                          <a:cs typeface="David"/>
                        </a:rPr>
                        <a:t>הַנִּדַּחַת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726" marR="597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CC"/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325176"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2000" b="1" dirty="0">
                          <a:solidFill>
                            <a:srgbClr val="252525"/>
                          </a:solidFill>
                          <a:effectLst/>
                          <a:latin typeface="Calibri"/>
                          <a:ea typeface="Calibri"/>
                          <a:cs typeface="David"/>
                        </a:rPr>
                        <a:t>_______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726" marR="597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2000" b="1" dirty="0">
                          <a:solidFill>
                            <a:srgbClr val="252525"/>
                          </a:solidFill>
                          <a:effectLst/>
                          <a:latin typeface="Calibri"/>
                          <a:ea typeface="Calibri"/>
                          <a:cs typeface="David"/>
                        </a:rPr>
                        <a:t>_______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726" marR="597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412111"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2400" dirty="0">
                          <a:solidFill>
                            <a:srgbClr val="252525"/>
                          </a:solidFill>
                          <a:effectLst/>
                          <a:latin typeface="Calibri"/>
                          <a:ea typeface="Calibri"/>
                          <a:cs typeface="David"/>
                        </a:rPr>
                        <a:t>שֶׁל תְרוּמָה </a:t>
                      </a:r>
                      <a:r>
                        <a:rPr lang="he-IL" sz="2000" b="1" dirty="0">
                          <a:solidFill>
                            <a:srgbClr val="252525"/>
                          </a:solidFill>
                          <a:effectLst/>
                          <a:latin typeface="Calibri"/>
                          <a:ea typeface="Calibri"/>
                          <a:cs typeface="David"/>
                        </a:rPr>
                        <a:t>_______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726" marR="597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2000" b="1" dirty="0">
                          <a:solidFill>
                            <a:srgbClr val="252525"/>
                          </a:solidFill>
                          <a:effectLst/>
                          <a:latin typeface="Calibri"/>
                          <a:ea typeface="Calibri"/>
                          <a:cs typeface="David"/>
                        </a:rPr>
                        <a:t>_______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726" marR="597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412111"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2400" dirty="0">
                          <a:solidFill>
                            <a:srgbClr val="252525"/>
                          </a:solidFill>
                          <a:effectLst/>
                          <a:latin typeface="Calibri"/>
                          <a:ea typeface="Calibri"/>
                          <a:cs typeface="David"/>
                        </a:rPr>
                        <a:t>שֶׁל תְרוּמָה </a:t>
                      </a:r>
                      <a:r>
                        <a:rPr lang="he-IL" sz="2000" b="1" dirty="0">
                          <a:solidFill>
                            <a:srgbClr val="252525"/>
                          </a:solidFill>
                          <a:effectLst/>
                          <a:latin typeface="Calibri"/>
                          <a:ea typeface="Calibri"/>
                          <a:cs typeface="David"/>
                        </a:rPr>
                        <a:t>_______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726" marR="597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2000" b="1" dirty="0">
                          <a:solidFill>
                            <a:srgbClr val="252525"/>
                          </a:solidFill>
                          <a:effectLst/>
                          <a:latin typeface="Calibri"/>
                          <a:ea typeface="Calibri"/>
                          <a:cs typeface="David"/>
                        </a:rPr>
                        <a:t>_______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726" marR="597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325176"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2400" dirty="0">
                          <a:solidFill>
                            <a:srgbClr val="252525"/>
                          </a:solidFill>
                          <a:effectLst/>
                          <a:latin typeface="Calibri"/>
                          <a:ea typeface="Calibri"/>
                          <a:cs typeface="David"/>
                        </a:rPr>
                        <a:t>וְאִם נָטַל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726" marR="597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2000" b="1" dirty="0">
                          <a:solidFill>
                            <a:srgbClr val="252525"/>
                          </a:solidFill>
                          <a:effectLst/>
                          <a:latin typeface="Calibri"/>
                          <a:ea typeface="Calibri"/>
                          <a:cs typeface="David"/>
                        </a:rPr>
                        <a:t>_______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726" marR="597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325176"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2000" b="1" dirty="0" smtClean="0">
                          <a:solidFill>
                            <a:srgbClr val="252525"/>
                          </a:solidFill>
                          <a:effectLst/>
                          <a:latin typeface="Calibri"/>
                          <a:ea typeface="Calibri"/>
                          <a:cs typeface="David"/>
                        </a:rPr>
                        <a:t>_______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726" marR="597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2400" dirty="0" smtClean="0">
                          <a:solidFill>
                            <a:srgbClr val="252525"/>
                          </a:solidFill>
                          <a:effectLst/>
                          <a:latin typeface="Calibri"/>
                          <a:ea typeface="Calibri"/>
                          <a:cs typeface="David"/>
                        </a:rPr>
                        <a:t>שֶׁל </a:t>
                      </a:r>
                      <a:r>
                        <a:rPr lang="he-IL" sz="2000" b="1" dirty="0" smtClean="0">
                          <a:solidFill>
                            <a:srgbClr val="252525"/>
                          </a:solidFill>
                          <a:effectLst/>
                          <a:latin typeface="Calibri"/>
                          <a:ea typeface="Calibri"/>
                          <a:cs typeface="David"/>
                        </a:rPr>
                        <a:t>_______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726" marR="597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2000" b="1" dirty="0">
                          <a:solidFill>
                            <a:srgbClr val="252525"/>
                          </a:solidFill>
                          <a:effectLst/>
                          <a:latin typeface="Calibri"/>
                          <a:ea typeface="Calibri"/>
                          <a:cs typeface="David"/>
                        </a:rPr>
                        <a:t>_______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726" marR="597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325176"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2000" b="1" dirty="0" smtClean="0">
                          <a:solidFill>
                            <a:srgbClr val="252525"/>
                          </a:solidFill>
                          <a:effectLst/>
                          <a:latin typeface="Calibri"/>
                          <a:ea typeface="Calibri"/>
                          <a:cs typeface="David"/>
                        </a:rPr>
                        <a:t>_______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726" marR="597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2000" b="1" smtClean="0">
                          <a:solidFill>
                            <a:srgbClr val="252525"/>
                          </a:solidFill>
                          <a:effectLst/>
                          <a:latin typeface="Calibri"/>
                          <a:ea typeface="Calibri"/>
                          <a:cs typeface="David"/>
                        </a:rPr>
                        <a:t>_______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726" marR="597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427375"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2400" dirty="0">
                          <a:solidFill>
                            <a:srgbClr val="252525"/>
                          </a:solidFill>
                          <a:effectLst/>
                          <a:latin typeface="Calibri"/>
                          <a:ea typeface="Calibri"/>
                          <a:cs typeface="David"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726" marR="597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2400" dirty="0">
                          <a:solidFill>
                            <a:srgbClr val="252525"/>
                          </a:solidFill>
                          <a:effectLst/>
                          <a:latin typeface="Calibri"/>
                          <a:ea typeface="Calibri"/>
                          <a:cs typeface="David"/>
                        </a:rPr>
                        <a:t>שֶׁל </a:t>
                      </a:r>
                      <a:r>
                        <a:rPr lang="he-IL" sz="2000" b="1" dirty="0">
                          <a:solidFill>
                            <a:srgbClr val="252525"/>
                          </a:solidFill>
                          <a:effectLst/>
                          <a:latin typeface="Calibri"/>
                          <a:ea typeface="Calibri"/>
                          <a:cs typeface="David"/>
                        </a:rPr>
                        <a:t>_______</a:t>
                      </a:r>
                      <a:r>
                        <a:rPr lang="he-IL" sz="2400" dirty="0">
                          <a:solidFill>
                            <a:srgbClr val="252525"/>
                          </a:solidFill>
                          <a:effectLst/>
                          <a:latin typeface="Calibri"/>
                          <a:ea typeface="Calibri"/>
                          <a:cs typeface="David"/>
                        </a:rPr>
                        <a:t> בִירוּשָׁלַיִם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726" marR="597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2000" b="1" dirty="0" smtClean="0">
                          <a:solidFill>
                            <a:srgbClr val="252525"/>
                          </a:solidFill>
                          <a:effectLst/>
                          <a:latin typeface="Calibri"/>
                          <a:ea typeface="Calibri"/>
                          <a:cs typeface="David"/>
                        </a:rPr>
                        <a:t>_______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726" marR="597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325176"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2400" dirty="0">
                          <a:solidFill>
                            <a:srgbClr val="252525"/>
                          </a:solidFill>
                          <a:effectLst/>
                          <a:latin typeface="Calibri"/>
                          <a:ea typeface="Calibri"/>
                          <a:cs typeface="David"/>
                        </a:rPr>
                        <a:t>וְאִם נָטַל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726" marR="597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2000" b="1" dirty="0">
                          <a:solidFill>
                            <a:srgbClr val="252525"/>
                          </a:solidFill>
                          <a:effectLst/>
                          <a:latin typeface="Calibri"/>
                          <a:ea typeface="Calibri"/>
                          <a:cs typeface="David"/>
                        </a:rPr>
                        <a:t>_______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726" marR="597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355976" y="1340768"/>
            <a:ext cx="93610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וְהַיָּבֵשׁ</a:t>
            </a:r>
            <a:endParaRPr lang="he-IL" dirty="0"/>
          </a:p>
        </p:txBody>
      </p:sp>
      <p:sp>
        <p:nvSpPr>
          <p:cNvPr id="9" name="TextBox 8"/>
          <p:cNvSpPr txBox="1"/>
          <p:nvPr/>
        </p:nvSpPr>
        <p:spPr>
          <a:xfrm>
            <a:off x="4355976" y="1691516"/>
            <a:ext cx="100811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שֶׁל אֲשֵׁרָה</a:t>
            </a:r>
            <a:endParaRPr lang="he-IL" dirty="0"/>
          </a:p>
        </p:txBody>
      </p:sp>
      <p:sp>
        <p:nvSpPr>
          <p:cNvPr id="10" name="TextBox 9"/>
          <p:cNvSpPr txBox="1"/>
          <p:nvPr/>
        </p:nvSpPr>
        <p:spPr>
          <a:xfrm>
            <a:off x="4355976" y="2420888"/>
            <a:ext cx="93610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שֶׁל עָרְלָה </a:t>
            </a:r>
            <a:endParaRPr lang="he-IL" dirty="0"/>
          </a:p>
        </p:txBody>
      </p:sp>
      <p:sp>
        <p:nvSpPr>
          <p:cNvPr id="27" name="TextBox 26"/>
          <p:cNvSpPr txBox="1"/>
          <p:nvPr/>
        </p:nvSpPr>
        <p:spPr>
          <a:xfrm>
            <a:off x="3779912" y="2843644"/>
            <a:ext cx="93610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טְמֵאָה</a:t>
            </a:r>
            <a:r>
              <a:rPr lang="he-IL" dirty="0" smtClean="0"/>
              <a:t> </a:t>
            </a:r>
            <a:endParaRPr lang="he-IL" dirty="0"/>
          </a:p>
        </p:txBody>
      </p:sp>
      <p:sp>
        <p:nvSpPr>
          <p:cNvPr id="50" name="TextBox 49"/>
          <p:cNvSpPr txBox="1"/>
          <p:nvPr/>
        </p:nvSpPr>
        <p:spPr>
          <a:xfrm>
            <a:off x="3779912" y="3275692"/>
            <a:ext cx="93610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טְהוֹרָה</a:t>
            </a:r>
            <a:r>
              <a:rPr lang="he-IL" dirty="0" smtClean="0"/>
              <a:t> </a:t>
            </a:r>
            <a:endParaRPr lang="he-IL" dirty="0"/>
          </a:p>
        </p:txBody>
      </p:sp>
      <p:sp>
        <p:nvSpPr>
          <p:cNvPr id="51" name="TextBox 50"/>
          <p:cNvSpPr txBox="1"/>
          <p:nvPr/>
        </p:nvSpPr>
        <p:spPr>
          <a:xfrm>
            <a:off x="6156176" y="4005064"/>
            <a:ext cx="108012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בֵּית שַׁמַּאי </a:t>
            </a:r>
            <a:r>
              <a:rPr lang="he-IL" dirty="0" smtClean="0"/>
              <a:t> </a:t>
            </a:r>
            <a:endParaRPr lang="he-IL" dirty="0"/>
          </a:p>
        </p:txBody>
      </p:sp>
      <p:sp>
        <p:nvSpPr>
          <p:cNvPr id="52" name="TextBox 51"/>
          <p:cNvSpPr txBox="1"/>
          <p:nvPr/>
        </p:nvSpPr>
        <p:spPr>
          <a:xfrm>
            <a:off x="6156176" y="4365104"/>
            <a:ext cx="108012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וּבֵית הִלֵּל </a:t>
            </a:r>
            <a:r>
              <a:rPr lang="he-IL" dirty="0" smtClean="0"/>
              <a:t> </a:t>
            </a:r>
            <a:endParaRPr lang="he-IL" dirty="0"/>
          </a:p>
        </p:txBody>
      </p:sp>
      <p:sp>
        <p:nvSpPr>
          <p:cNvPr id="53" name="TextBox 52"/>
          <p:cNvSpPr txBox="1"/>
          <p:nvPr/>
        </p:nvSpPr>
        <p:spPr>
          <a:xfrm>
            <a:off x="4139952" y="4221088"/>
            <a:ext cx="93610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דְמַאי </a:t>
            </a:r>
            <a:endParaRPr lang="he-IL" dirty="0"/>
          </a:p>
        </p:txBody>
      </p:sp>
      <p:sp>
        <p:nvSpPr>
          <p:cNvPr id="54" name="TextBox 53"/>
          <p:cNvSpPr txBox="1"/>
          <p:nvPr/>
        </p:nvSpPr>
        <p:spPr>
          <a:xfrm>
            <a:off x="3995936" y="4787860"/>
            <a:ext cx="115212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מַעֲשֵׂר </a:t>
            </a:r>
            <a:r>
              <a:rPr lang="he-IL" dirty="0"/>
              <a:t>שֵׁנִי </a:t>
            </a:r>
            <a:endParaRPr lang="he-IL" dirty="0"/>
          </a:p>
        </p:txBody>
      </p:sp>
      <p:sp>
        <p:nvSpPr>
          <p:cNvPr id="56" name="TextBox 55"/>
          <p:cNvSpPr txBox="1"/>
          <p:nvPr/>
        </p:nvSpPr>
        <p:spPr>
          <a:xfrm>
            <a:off x="1979712" y="1052736"/>
            <a:ext cx="93610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פָּסוּל</a:t>
            </a:r>
            <a:endParaRPr lang="he-IL" dirty="0"/>
          </a:p>
        </p:txBody>
      </p:sp>
      <p:sp>
        <p:nvSpPr>
          <p:cNvPr id="58" name="TextBox 57"/>
          <p:cNvSpPr txBox="1"/>
          <p:nvPr/>
        </p:nvSpPr>
        <p:spPr>
          <a:xfrm>
            <a:off x="1979712" y="1835532"/>
            <a:ext cx="93610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פָּסוּל</a:t>
            </a:r>
            <a:endParaRPr lang="he-IL" dirty="0"/>
          </a:p>
        </p:txBody>
      </p:sp>
      <p:sp>
        <p:nvSpPr>
          <p:cNvPr id="59" name="TextBox 58"/>
          <p:cNvSpPr txBox="1"/>
          <p:nvPr/>
        </p:nvSpPr>
        <p:spPr>
          <a:xfrm>
            <a:off x="1979712" y="2411596"/>
            <a:ext cx="93610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פָּסוּל</a:t>
            </a:r>
            <a:endParaRPr lang="he-IL" dirty="0"/>
          </a:p>
        </p:txBody>
      </p:sp>
      <p:sp>
        <p:nvSpPr>
          <p:cNvPr id="60" name="TextBox 59"/>
          <p:cNvSpPr txBox="1"/>
          <p:nvPr/>
        </p:nvSpPr>
        <p:spPr>
          <a:xfrm>
            <a:off x="1979712" y="2843644"/>
            <a:ext cx="93610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פָּסוּל</a:t>
            </a:r>
            <a:endParaRPr lang="he-IL" dirty="0"/>
          </a:p>
        </p:txBody>
      </p:sp>
      <p:sp>
        <p:nvSpPr>
          <p:cNvPr id="61" name="TextBox 60"/>
          <p:cNvSpPr txBox="1"/>
          <p:nvPr/>
        </p:nvSpPr>
        <p:spPr>
          <a:xfrm>
            <a:off x="2123728" y="3203684"/>
            <a:ext cx="93610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לֹא </a:t>
            </a:r>
            <a:r>
              <a:rPr lang="he-IL" dirty="0" err="1"/>
              <a:t>יִטֹּל</a:t>
            </a:r>
            <a:endParaRPr lang="he-IL" dirty="0"/>
          </a:p>
        </p:txBody>
      </p:sp>
      <p:sp>
        <p:nvSpPr>
          <p:cNvPr id="62" name="TextBox 61"/>
          <p:cNvSpPr txBox="1"/>
          <p:nvPr/>
        </p:nvSpPr>
        <p:spPr>
          <a:xfrm>
            <a:off x="2195736" y="5003884"/>
            <a:ext cx="93610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לֹא </a:t>
            </a:r>
            <a:r>
              <a:rPr lang="he-IL" dirty="0" err="1"/>
              <a:t>יִטֹּל</a:t>
            </a:r>
            <a:endParaRPr lang="he-IL" dirty="0"/>
          </a:p>
        </p:txBody>
      </p:sp>
      <p:sp>
        <p:nvSpPr>
          <p:cNvPr id="63" name="TextBox 62"/>
          <p:cNvSpPr txBox="1"/>
          <p:nvPr/>
        </p:nvSpPr>
        <p:spPr>
          <a:xfrm>
            <a:off x="1979712" y="5589240"/>
            <a:ext cx="93610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כָּשֵׁר</a:t>
            </a:r>
            <a:endParaRPr lang="he-IL" dirty="0"/>
          </a:p>
        </p:txBody>
      </p:sp>
      <p:sp>
        <p:nvSpPr>
          <p:cNvPr id="64" name="TextBox 63"/>
          <p:cNvSpPr txBox="1"/>
          <p:nvPr/>
        </p:nvSpPr>
        <p:spPr>
          <a:xfrm>
            <a:off x="1979712" y="3635732"/>
            <a:ext cx="93610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כָּשֵׁר</a:t>
            </a:r>
            <a:endParaRPr lang="he-IL" dirty="0"/>
          </a:p>
        </p:txBody>
      </p:sp>
      <p:sp>
        <p:nvSpPr>
          <p:cNvPr id="11" name="מלבן 10"/>
          <p:cNvSpPr/>
          <p:nvPr/>
        </p:nvSpPr>
        <p:spPr>
          <a:xfrm>
            <a:off x="2169845" y="4357538"/>
            <a:ext cx="8899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/>
              <a:t>מַכְשִׁירִין</a:t>
            </a:r>
            <a:endParaRPr lang="he-IL" dirty="0"/>
          </a:p>
        </p:txBody>
      </p:sp>
      <p:sp>
        <p:nvSpPr>
          <p:cNvPr id="65" name="מלבן 64"/>
          <p:cNvSpPr/>
          <p:nvPr/>
        </p:nvSpPr>
        <p:spPr>
          <a:xfrm>
            <a:off x="2251725" y="4005064"/>
            <a:ext cx="7360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 err="1"/>
              <a:t>פּוֹסְלִין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643335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2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7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2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3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8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3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27" grpId="0"/>
      <p:bldP spid="50" grpId="0"/>
      <p:bldP spid="51" grpId="0"/>
      <p:bldP spid="52" grpId="0"/>
      <p:bldP spid="53" grpId="0"/>
      <p:bldP spid="54" grpId="0"/>
      <p:bldP spid="56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11" grpId="0"/>
      <p:bldP spid="6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זרימה">
  <a:themeElements>
    <a:clrScheme name="זרימה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זרימה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זרימ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346</TotalTime>
  <Words>104</Words>
  <Application>Microsoft Office PowerPoint</Application>
  <PresentationFormat>‫הצגה על המסך (4:3)</PresentationFormat>
  <Paragraphs>60</Paragraphs>
  <Slides>3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</vt:i4>
      </vt:variant>
    </vt:vector>
  </HeadingPairs>
  <TitlesOfParts>
    <vt:vector size="4" baseType="lpstr">
      <vt:lpstr>זרימה</vt:lpstr>
      <vt:lpstr>מסכת סוכה פרק ג משנה ה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מסכת יומא פרק ח משנה ט</dc:title>
  <dc:creator>ישראל הערות נוספות</dc:creator>
  <cp:lastModifiedBy>ישראל הערות נוספות</cp:lastModifiedBy>
  <cp:revision>42</cp:revision>
  <dcterms:created xsi:type="dcterms:W3CDTF">2016-04-03T10:34:38Z</dcterms:created>
  <dcterms:modified xsi:type="dcterms:W3CDTF">2016-11-06T10:46:59Z</dcterms:modified>
</cp:coreProperties>
</file>