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 bookmarkIdSeed="2">
  <p:sldMasterIdLst>
    <p:sldMasterId id="2147483660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14" d="100"/>
          <a:sy n="114" d="100"/>
        </p:scale>
        <p:origin x="-37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39552" y="908720"/>
            <a:ext cx="7851648" cy="1828800"/>
          </a:xfrm>
        </p:spPr>
        <p:txBody>
          <a:bodyPr/>
          <a:lstStyle/>
          <a:p>
            <a:r>
              <a:rPr lang="he-IL" dirty="0" smtClean="0"/>
              <a:t>מסכת סוכה פרק ג משנה ב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67544" y="3284984"/>
            <a:ext cx="7854696" cy="1752600"/>
          </a:xfrm>
        </p:spPr>
        <p:txBody>
          <a:bodyPr>
            <a:noAutofit/>
          </a:bodyPr>
          <a:lstStyle/>
          <a:p>
            <a:pPr algn="ctr"/>
            <a:r>
              <a:rPr lang="he-IL" sz="6000" dirty="0" smtClean="0"/>
              <a:t>דיני ההדס</a:t>
            </a:r>
            <a:endParaRPr lang="he-IL" sz="6000" dirty="0"/>
          </a:p>
        </p:txBody>
      </p:sp>
    </p:spTree>
    <p:extLst>
      <p:ext uri="{BB962C8B-B14F-4D97-AF65-F5344CB8AC3E}">
        <p14:creationId xmlns:p14="http://schemas.microsoft.com/office/powerpoint/2010/main" val="321030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מלבן מעוגל 31"/>
          <p:cNvSpPr/>
          <p:nvPr/>
        </p:nvSpPr>
        <p:spPr>
          <a:xfrm>
            <a:off x="7740289" y="827420"/>
            <a:ext cx="1152128" cy="536347"/>
          </a:xfrm>
          <a:prstGeom prst="round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מלבן מעוגל 22"/>
          <p:cNvSpPr/>
          <p:nvPr/>
        </p:nvSpPr>
        <p:spPr>
          <a:xfrm>
            <a:off x="7668344" y="1567483"/>
            <a:ext cx="1152128" cy="432048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" name="מלבן מעוגל 23"/>
          <p:cNvSpPr/>
          <p:nvPr/>
        </p:nvSpPr>
        <p:spPr>
          <a:xfrm>
            <a:off x="6460976" y="1556792"/>
            <a:ext cx="1152128" cy="432048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מלבן מעוגל 24"/>
          <p:cNvSpPr/>
          <p:nvPr/>
        </p:nvSpPr>
        <p:spPr>
          <a:xfrm>
            <a:off x="7037040" y="2204864"/>
            <a:ext cx="1728192" cy="432048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6" name="מלבן מעוגל 25"/>
          <p:cNvSpPr/>
          <p:nvPr/>
        </p:nvSpPr>
        <p:spPr>
          <a:xfrm>
            <a:off x="4211960" y="2204864"/>
            <a:ext cx="2729036" cy="432048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מלבן מעוגל 26"/>
          <p:cNvSpPr/>
          <p:nvPr/>
        </p:nvSpPr>
        <p:spPr>
          <a:xfrm>
            <a:off x="6679729" y="2924944"/>
            <a:ext cx="2140743" cy="432048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מלבן מעוגל 27"/>
          <p:cNvSpPr/>
          <p:nvPr/>
        </p:nvSpPr>
        <p:spPr>
          <a:xfrm>
            <a:off x="4674840" y="2924944"/>
            <a:ext cx="1841376" cy="432048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מלבן מעוגל 28"/>
          <p:cNvSpPr/>
          <p:nvPr/>
        </p:nvSpPr>
        <p:spPr>
          <a:xfrm>
            <a:off x="4067944" y="3481918"/>
            <a:ext cx="4737997" cy="432048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0" name="מלבן מעוגל 29"/>
          <p:cNvSpPr/>
          <p:nvPr/>
        </p:nvSpPr>
        <p:spPr>
          <a:xfrm>
            <a:off x="6940996" y="4238253"/>
            <a:ext cx="1870323" cy="432048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מלבן מעוגל 21"/>
          <p:cNvSpPr/>
          <p:nvPr/>
        </p:nvSpPr>
        <p:spPr>
          <a:xfrm>
            <a:off x="2771800" y="3542556"/>
            <a:ext cx="1080120" cy="432048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מלבן מעוגל 19"/>
          <p:cNvSpPr/>
          <p:nvPr/>
        </p:nvSpPr>
        <p:spPr>
          <a:xfrm>
            <a:off x="4860032" y="4869160"/>
            <a:ext cx="3941227" cy="432048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מלבן מעוגל 18"/>
          <p:cNvSpPr/>
          <p:nvPr/>
        </p:nvSpPr>
        <p:spPr>
          <a:xfrm>
            <a:off x="5503726" y="4238252"/>
            <a:ext cx="1304900" cy="432048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מעוגל 15"/>
          <p:cNvSpPr/>
          <p:nvPr/>
        </p:nvSpPr>
        <p:spPr>
          <a:xfrm>
            <a:off x="2771800" y="2172392"/>
            <a:ext cx="1152128" cy="457200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מלבן מעוגל 1"/>
          <p:cNvSpPr/>
          <p:nvPr/>
        </p:nvSpPr>
        <p:spPr>
          <a:xfrm>
            <a:off x="5004048" y="1628800"/>
            <a:ext cx="1152128" cy="432048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67544" y="764704"/>
            <a:ext cx="8280920" cy="5544616"/>
          </a:xfrm>
        </p:spPr>
        <p:txBody>
          <a:bodyPr>
            <a:noAutofit/>
          </a:bodyPr>
          <a:lstStyle/>
          <a:p>
            <a:r>
              <a:rPr lang="he-IL" sz="3600" b="1" dirty="0"/>
              <a:t>הֲדַס </a:t>
            </a:r>
            <a:endParaRPr lang="en-US" sz="3600" b="1" dirty="0"/>
          </a:p>
          <a:p>
            <a:r>
              <a:rPr lang="he-IL" sz="3600" b="1" dirty="0"/>
              <a:t>הַגָּזוּל, וְהַיָּבֵשׁ</a:t>
            </a:r>
            <a:r>
              <a:rPr lang="en-US" sz="3600" b="1" dirty="0"/>
              <a:t> - </a:t>
            </a:r>
            <a:r>
              <a:rPr lang="he-IL" sz="3600" b="1" dirty="0"/>
              <a:t>פָּסוּל</a:t>
            </a:r>
            <a:r>
              <a:rPr lang="en-US" sz="3600" b="1" dirty="0"/>
              <a:t>.</a:t>
            </a:r>
          </a:p>
          <a:p>
            <a:r>
              <a:rPr lang="he-IL" sz="3600" b="1" dirty="0"/>
              <a:t>שֶׁל אֲשֵׁרָה, וְשֶׁל עִיר </a:t>
            </a:r>
            <a:r>
              <a:rPr lang="he-IL" sz="3600" b="1" dirty="0" err="1"/>
              <a:t>הַנִּדַּחַת</a:t>
            </a:r>
            <a:r>
              <a:rPr lang="en-US" sz="3600" b="1" dirty="0"/>
              <a:t> - </a:t>
            </a:r>
            <a:r>
              <a:rPr lang="he-IL" sz="3600" b="1" dirty="0"/>
              <a:t>פָּסוּל</a:t>
            </a:r>
            <a:r>
              <a:rPr lang="en-US" sz="3600" b="1" dirty="0"/>
              <a:t>.</a:t>
            </a:r>
          </a:p>
          <a:p>
            <a:r>
              <a:rPr lang="he-IL" sz="3600" b="1" dirty="0"/>
              <a:t>נִקְטַם רֹאשׁו</a:t>
            </a:r>
            <a:r>
              <a:rPr lang="he-IL" sz="3600" b="1" dirty="0" smtClean="0"/>
              <a:t>, </a:t>
            </a:r>
            <a:r>
              <a:rPr lang="he-IL" sz="3600" b="1" dirty="0"/>
              <a:t>נִפְרְצוּ עָלָיו</a:t>
            </a:r>
            <a:r>
              <a:rPr lang="en-US" sz="3600" b="1" dirty="0"/>
              <a:t>,</a:t>
            </a:r>
          </a:p>
          <a:p>
            <a:r>
              <a:rPr lang="he-IL" sz="3600" b="1" dirty="0"/>
              <a:t>אוֹ שֶׁהָיוּ עֲנָבָיו מְרֻבּוֹת מֵעָלָיו</a:t>
            </a:r>
            <a:r>
              <a:rPr lang="en-US" sz="3600" b="1" dirty="0"/>
              <a:t> - </a:t>
            </a:r>
            <a:r>
              <a:rPr lang="he-IL" sz="3600" b="1" dirty="0"/>
              <a:t>פָּסוּל</a:t>
            </a:r>
            <a:r>
              <a:rPr lang="en-US" sz="3600" b="1" dirty="0"/>
              <a:t>.</a:t>
            </a:r>
          </a:p>
          <a:p>
            <a:r>
              <a:rPr lang="he-IL" sz="3600" b="1" dirty="0"/>
              <a:t>וְאִם מִעֲטָן</a:t>
            </a:r>
            <a:r>
              <a:rPr lang="en-US" sz="3600" b="1" dirty="0"/>
              <a:t> - </a:t>
            </a:r>
            <a:r>
              <a:rPr lang="he-IL" sz="3600" b="1" dirty="0"/>
              <a:t>כָּשֵׁר</a:t>
            </a:r>
            <a:r>
              <a:rPr lang="en-US" sz="3600" b="1" dirty="0"/>
              <a:t>.</a:t>
            </a:r>
          </a:p>
          <a:p>
            <a:r>
              <a:rPr lang="he-IL" sz="3600" b="1" dirty="0"/>
              <a:t>וְאֵין </a:t>
            </a:r>
            <a:r>
              <a:rPr lang="he-IL" sz="3600" b="1" dirty="0" err="1"/>
              <a:t>מְמַעֲטִין</a:t>
            </a:r>
            <a:r>
              <a:rPr lang="he-IL" sz="3600" b="1" dirty="0"/>
              <a:t> בְּיוֹם טוֹב</a:t>
            </a:r>
            <a:r>
              <a:rPr lang="en-US" sz="3600" b="1" dirty="0"/>
              <a:t>.</a:t>
            </a:r>
          </a:p>
          <a:p>
            <a:pPr algn="ctr"/>
            <a:endParaRPr lang="he-IL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260648"/>
            <a:ext cx="1512168" cy="369332"/>
          </a:xfrm>
          <a:prstGeom prst="rect">
            <a:avLst/>
          </a:prstGeom>
          <a:solidFill>
            <a:srgbClr val="7030A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/>
              <a:t>מקרה</a:t>
            </a:r>
            <a:endParaRPr lang="he-IL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827420"/>
            <a:ext cx="1512168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/>
              <a:t>דין</a:t>
            </a:r>
            <a:endParaRPr lang="he-IL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1988840"/>
            <a:ext cx="2016224" cy="2246769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/>
              <a:t>נתחיל באיתור מילות הדין.</a:t>
            </a:r>
          </a:p>
          <a:p>
            <a:pPr algn="ctr"/>
            <a:r>
              <a:rPr lang="he-IL" sz="2800" dirty="0" smtClean="0"/>
              <a:t>במשנה זו רוב מילות הדין קלות לזיהוי.</a:t>
            </a:r>
            <a:endParaRPr lang="he-IL" sz="2800" dirty="0"/>
          </a:p>
        </p:txBody>
      </p:sp>
      <p:sp>
        <p:nvSpPr>
          <p:cNvPr id="36" name="TextBox 35"/>
          <p:cNvSpPr txBox="1"/>
          <p:nvPr/>
        </p:nvSpPr>
        <p:spPr>
          <a:xfrm>
            <a:off x="193921" y="2233027"/>
            <a:ext cx="2016224" cy="1815882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/>
              <a:t>כעת נסמן את המקרים שמופיעים במשנה</a:t>
            </a:r>
            <a:endParaRPr lang="he-IL" sz="2800" dirty="0"/>
          </a:p>
        </p:txBody>
      </p:sp>
      <p:sp>
        <p:nvSpPr>
          <p:cNvPr id="37" name="TextBox 36"/>
          <p:cNvSpPr txBox="1"/>
          <p:nvPr/>
        </p:nvSpPr>
        <p:spPr>
          <a:xfrm>
            <a:off x="179512" y="2419726"/>
            <a:ext cx="2016224" cy="138499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/>
              <a:t>ואחרונה חביבה, נסמן את הכותרת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1645771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6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3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5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22" grpId="0" animBg="1"/>
      <p:bldP spid="20" grpId="0" animBg="1"/>
      <p:bldP spid="19" grpId="0" animBg="1"/>
      <p:bldP spid="16" grpId="0" animBg="1"/>
      <p:bldP spid="2" grpId="0" animBg="1"/>
      <p:bldP spid="4" grpId="0" animBg="1"/>
      <p:bldP spid="4" grpId="1" animBg="1"/>
      <p:bldP spid="36" grpId="0" animBg="1"/>
      <p:bldP spid="36" grpId="1" animBg="1"/>
      <p:bldP spid="37" grpId="0" animBg="1"/>
      <p:bldP spid="37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1988840"/>
            <a:ext cx="8762739" cy="3045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028384" y="2708920"/>
            <a:ext cx="7920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הגזול</a:t>
            </a:r>
            <a:endParaRPr lang="he-IL" dirty="0"/>
          </a:p>
        </p:txBody>
      </p:sp>
      <p:sp>
        <p:nvSpPr>
          <p:cNvPr id="22" name="TextBox 21"/>
          <p:cNvSpPr txBox="1"/>
          <p:nvPr/>
        </p:nvSpPr>
        <p:spPr>
          <a:xfrm>
            <a:off x="6948264" y="2708920"/>
            <a:ext cx="7920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והיבש</a:t>
            </a:r>
            <a:endParaRPr lang="he-IL" dirty="0"/>
          </a:p>
        </p:txBody>
      </p:sp>
      <p:sp>
        <p:nvSpPr>
          <p:cNvPr id="24" name="TextBox 23"/>
          <p:cNvSpPr txBox="1"/>
          <p:nvPr/>
        </p:nvSpPr>
        <p:spPr>
          <a:xfrm>
            <a:off x="6948264" y="3284984"/>
            <a:ext cx="7920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פסול</a:t>
            </a:r>
            <a:endParaRPr lang="he-IL" dirty="0"/>
          </a:p>
        </p:txBody>
      </p:sp>
      <p:sp>
        <p:nvSpPr>
          <p:cNvPr id="27" name="TextBox 26"/>
          <p:cNvSpPr txBox="1"/>
          <p:nvPr/>
        </p:nvSpPr>
        <p:spPr>
          <a:xfrm>
            <a:off x="6012160" y="2564904"/>
            <a:ext cx="79208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של אשרה</a:t>
            </a:r>
            <a:endParaRPr lang="he-IL" dirty="0"/>
          </a:p>
        </p:txBody>
      </p:sp>
      <p:sp>
        <p:nvSpPr>
          <p:cNvPr id="29" name="TextBox 28"/>
          <p:cNvSpPr txBox="1"/>
          <p:nvPr/>
        </p:nvSpPr>
        <p:spPr>
          <a:xfrm>
            <a:off x="4860032" y="2564904"/>
            <a:ext cx="100811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ושל עיר </a:t>
            </a:r>
            <a:r>
              <a:rPr lang="he-IL" dirty="0" err="1" smtClean="0"/>
              <a:t>הנדחת</a:t>
            </a:r>
            <a:endParaRPr lang="he-IL" dirty="0"/>
          </a:p>
        </p:txBody>
      </p:sp>
      <p:sp>
        <p:nvSpPr>
          <p:cNvPr id="31" name="TextBox 30"/>
          <p:cNvSpPr txBox="1"/>
          <p:nvPr/>
        </p:nvSpPr>
        <p:spPr>
          <a:xfrm>
            <a:off x="5004048" y="3284984"/>
            <a:ext cx="7920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פסול</a:t>
            </a:r>
            <a:endParaRPr lang="he-IL" dirty="0"/>
          </a:p>
        </p:txBody>
      </p:sp>
      <p:sp>
        <p:nvSpPr>
          <p:cNvPr id="33" name="TextBox 32"/>
          <p:cNvSpPr txBox="1"/>
          <p:nvPr/>
        </p:nvSpPr>
        <p:spPr>
          <a:xfrm>
            <a:off x="4139952" y="2564904"/>
            <a:ext cx="79208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נקטם ראשו</a:t>
            </a:r>
            <a:endParaRPr lang="he-IL" dirty="0"/>
          </a:p>
        </p:txBody>
      </p:sp>
      <p:sp>
        <p:nvSpPr>
          <p:cNvPr id="37" name="TextBox 36"/>
          <p:cNvSpPr txBox="1"/>
          <p:nvPr/>
        </p:nvSpPr>
        <p:spPr>
          <a:xfrm>
            <a:off x="3059832" y="2564904"/>
            <a:ext cx="79208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נפרצו עליו</a:t>
            </a:r>
            <a:endParaRPr lang="he-IL" dirty="0"/>
          </a:p>
        </p:txBody>
      </p:sp>
      <p:sp>
        <p:nvSpPr>
          <p:cNvPr id="39" name="TextBox 38"/>
          <p:cNvSpPr txBox="1"/>
          <p:nvPr/>
        </p:nvSpPr>
        <p:spPr>
          <a:xfrm>
            <a:off x="1979712" y="3347700"/>
            <a:ext cx="7920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פסול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43335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2" grpId="0"/>
      <p:bldP spid="24" grpId="0"/>
      <p:bldP spid="27" grpId="0"/>
      <p:bldP spid="29" grpId="0"/>
      <p:bldP spid="31" grpId="0"/>
      <p:bldP spid="33" grpId="0"/>
      <p:bldP spid="37" grpId="0"/>
      <p:bldP spid="3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זרימה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זרימה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זרימ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305</TotalTime>
  <Words>89</Words>
  <Application>Microsoft Office PowerPoint</Application>
  <PresentationFormat>‫הצגה על המסך (4:3)</PresentationFormat>
  <Paragraphs>24</Paragraphs>
  <Slides>3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4" baseType="lpstr">
      <vt:lpstr>זרימה</vt:lpstr>
      <vt:lpstr>מסכת סוכה פרק ג משנה ב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מסכת יומא פרק ח משנה ט</dc:title>
  <dc:creator>ישראל הערות נוספות</dc:creator>
  <cp:lastModifiedBy>ישראל הערות נוספות</cp:lastModifiedBy>
  <cp:revision>36</cp:revision>
  <dcterms:created xsi:type="dcterms:W3CDTF">2016-04-03T10:34:38Z</dcterms:created>
  <dcterms:modified xsi:type="dcterms:W3CDTF">2016-11-08T09:04:12Z</dcterms:modified>
</cp:coreProperties>
</file>