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60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FF00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14" d="100"/>
          <a:sy n="114" d="100"/>
        </p:scale>
        <p:origin x="-378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7851648" cy="1828800"/>
          </a:xfrm>
        </p:spPr>
        <p:txBody>
          <a:bodyPr/>
          <a:lstStyle/>
          <a:p>
            <a:pPr algn="ctr"/>
            <a:r>
              <a:rPr lang="he-IL" dirty="0" smtClean="0"/>
              <a:t>מסכת סוכה </a:t>
            </a:r>
            <a:br>
              <a:rPr lang="he-IL" dirty="0" smtClean="0"/>
            </a:br>
            <a:r>
              <a:rPr lang="he-IL" dirty="0" smtClean="0"/>
              <a:t>פרק ג משנה </a:t>
            </a:r>
            <a:r>
              <a:rPr lang="he-IL" dirty="0" smtClean="0"/>
              <a:t>י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67544" y="3284984"/>
            <a:ext cx="7854696" cy="1752600"/>
          </a:xfrm>
        </p:spPr>
        <p:txBody>
          <a:bodyPr>
            <a:noAutofit/>
          </a:bodyPr>
          <a:lstStyle/>
          <a:p>
            <a:pPr algn="ctr"/>
            <a:r>
              <a:rPr lang="he-IL" sz="5400" dirty="0" smtClean="0"/>
              <a:t>אמירת הלל</a:t>
            </a:r>
            <a:endParaRPr lang="he-IL" sz="5400" dirty="0"/>
          </a:p>
        </p:txBody>
      </p:sp>
    </p:spTree>
    <p:extLst>
      <p:ext uri="{BB962C8B-B14F-4D97-AF65-F5344CB8AC3E}">
        <p14:creationId xmlns:p14="http://schemas.microsoft.com/office/powerpoint/2010/main" val="321030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מלבן מעוגל 20"/>
          <p:cNvSpPr/>
          <p:nvPr/>
        </p:nvSpPr>
        <p:spPr>
          <a:xfrm>
            <a:off x="1854685" y="1865909"/>
            <a:ext cx="7056784" cy="1105272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4067944" y="3789040"/>
            <a:ext cx="4824536" cy="567682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מלבן מעוגל 28"/>
          <p:cNvSpPr/>
          <p:nvPr/>
        </p:nvSpPr>
        <p:spPr>
          <a:xfrm>
            <a:off x="2051720" y="548680"/>
            <a:ext cx="6840761" cy="1224136"/>
          </a:xfrm>
          <a:prstGeom prst="roundRect">
            <a:avLst/>
          </a:prstGeom>
          <a:solidFill>
            <a:srgbClr val="7030A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מלבן מעוגל 1"/>
          <p:cNvSpPr/>
          <p:nvPr/>
        </p:nvSpPr>
        <p:spPr>
          <a:xfrm>
            <a:off x="4535996" y="4365104"/>
            <a:ext cx="4375473" cy="567682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700371" y="495619"/>
            <a:ext cx="7200800" cy="5926722"/>
          </a:xfrm>
        </p:spPr>
        <p:txBody>
          <a:bodyPr>
            <a:noAutofit/>
          </a:bodyPr>
          <a:lstStyle/>
          <a:p>
            <a:r>
              <a:rPr lang="he-IL" sz="4000" b="1" dirty="0"/>
              <a:t>מִי שֶׁהָיָה עֶבֶד אוֹ </a:t>
            </a:r>
            <a:r>
              <a:rPr lang="he-IL" sz="4000" b="1" dirty="0" err="1"/>
              <a:t>אִשָּׁה</a:t>
            </a:r>
            <a:r>
              <a:rPr lang="he-IL" sz="4000" b="1" dirty="0"/>
              <a:t> אוֹ קָטָן מַקְרִין אוֹתוֹ</a:t>
            </a:r>
            <a:r>
              <a:rPr lang="en-US" sz="4000" b="1" dirty="0"/>
              <a:t>,</a:t>
            </a:r>
            <a:br>
              <a:rPr lang="en-US" sz="4000" b="1" dirty="0"/>
            </a:br>
            <a:r>
              <a:rPr lang="he-IL" sz="4000" b="1" dirty="0"/>
              <a:t>עוֹנֶה אַחֲרֵיהֶן מַה שֶּׁהֵן </a:t>
            </a:r>
            <a:r>
              <a:rPr lang="he-IL" sz="4000" b="1" dirty="0" err="1"/>
              <a:t>אוֹמְרִין</a:t>
            </a:r>
            <a:r>
              <a:rPr lang="he-IL" sz="4000" b="1" dirty="0"/>
              <a:t> </a:t>
            </a:r>
            <a:r>
              <a:rPr lang="en-US" sz="4000" b="1" dirty="0"/>
              <a:t>– </a:t>
            </a:r>
            <a:r>
              <a:rPr lang="he-IL" sz="4000" b="1" dirty="0"/>
              <a:t>וּתְהִי לוֹ מְאֵרָה</a:t>
            </a:r>
            <a:r>
              <a:rPr lang="en-US" sz="4000" b="1" dirty="0"/>
              <a:t>!</a:t>
            </a:r>
            <a:br>
              <a:rPr lang="en-US" sz="4000" b="1" dirty="0"/>
            </a:br>
            <a:endParaRPr lang="en-US" sz="4000" dirty="0"/>
          </a:p>
          <a:p>
            <a:r>
              <a:rPr lang="he-IL" sz="4000" b="1" dirty="0"/>
              <a:t>אִם הָיָה גָדוֹל מַקְרֶא אוֹתוֹ</a:t>
            </a:r>
            <a:r>
              <a:rPr lang="en-US" sz="4000" b="1" dirty="0"/>
              <a:t>,</a:t>
            </a:r>
            <a:br>
              <a:rPr lang="en-US" sz="4000" b="1" dirty="0"/>
            </a:br>
            <a:r>
              <a:rPr lang="he-IL" sz="4000" b="1" dirty="0"/>
              <a:t>עוֹנֶה אַחֲרָיו: "הַלְלוּיָהּ</a:t>
            </a:r>
            <a:r>
              <a:rPr lang="en-US" sz="4000" b="1" dirty="0"/>
              <a:t>"</a:t>
            </a:r>
            <a:r>
              <a:rPr lang="he-IL" sz="4000" b="1" dirty="0" smtClean="0"/>
              <a:t>.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764704"/>
            <a:ext cx="1512168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מקרה</a:t>
            </a:r>
            <a:endParaRPr lang="he-IL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3383" y="1231114"/>
            <a:ext cx="1512168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דין</a:t>
            </a:r>
            <a:endParaRPr lang="he-IL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236682" y="3061953"/>
            <a:ext cx="2895158" cy="2062103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200" dirty="0" smtClean="0"/>
              <a:t>כעת נסמן את המספרים שמופיעים במשנה – אלו הם הדינים!</a:t>
            </a:r>
            <a:endParaRPr lang="he-IL" sz="3200" dirty="0"/>
          </a:p>
        </p:txBody>
      </p:sp>
      <p:sp>
        <p:nvSpPr>
          <p:cNvPr id="36" name="TextBox 35"/>
          <p:cNvSpPr txBox="1"/>
          <p:nvPr/>
        </p:nvSpPr>
        <p:spPr>
          <a:xfrm>
            <a:off x="179512" y="3061953"/>
            <a:ext cx="3024336" cy="2862322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/>
              <a:t>נסמן תחילה את </a:t>
            </a:r>
            <a:r>
              <a:rPr lang="he-IL" sz="3600" dirty="0" smtClean="0"/>
              <a:t>המקרים. </a:t>
            </a:r>
          </a:p>
          <a:p>
            <a:pPr algn="ctr"/>
            <a:r>
              <a:rPr lang="he-IL" sz="3600" dirty="0" smtClean="0"/>
              <a:t>המילה </a:t>
            </a:r>
            <a:r>
              <a:rPr lang="he-IL" sz="3600" b="1" dirty="0" smtClean="0"/>
              <a:t>היה</a:t>
            </a:r>
            <a:r>
              <a:rPr lang="he-IL" sz="3600" dirty="0" smtClean="0"/>
              <a:t> תעזור לנו לזהות אותם.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164577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3" grpId="0" animBg="1"/>
      <p:bldP spid="29" grpId="0" animBg="1"/>
      <p:bldP spid="2" grpId="0" animBg="1"/>
      <p:bldP spid="31" grpId="0" animBg="1"/>
      <p:bldP spid="31" grpId="1" animBg="1"/>
      <p:bldP spid="36" grpId="0" animBg="1"/>
      <p:bldP spid="3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520253"/>
              </p:ext>
            </p:extLst>
          </p:nvPr>
        </p:nvGraphicFramePr>
        <p:xfrm>
          <a:off x="2339752" y="1556792"/>
          <a:ext cx="5791200" cy="299696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701967"/>
                <a:gridCol w="3089233"/>
              </a:tblGrid>
              <a:tr h="44600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1900" dirty="0">
                          <a:solidFill>
                            <a:schemeClr val="tx1"/>
                          </a:solidFill>
                          <a:effectLst/>
                        </a:rPr>
                        <a:t>מקרה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1900" dirty="0">
                          <a:solidFill>
                            <a:schemeClr val="tx1"/>
                          </a:solidFill>
                          <a:effectLst/>
                        </a:rPr>
                        <a:t>דין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</a:tr>
              <a:tr h="149820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e-IL" sz="2200" dirty="0" smtClean="0">
                          <a:solidFill>
                            <a:schemeClr val="tx1"/>
                          </a:solidFill>
                          <a:effectLst/>
                        </a:rPr>
                        <a:t>מִי שֶׁהָיָה ____ אוֹ ____ אוֹ ____ מַקְרִין אוֹתוֹ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e-IL" sz="2200" dirty="0">
                          <a:solidFill>
                            <a:schemeClr val="tx1"/>
                          </a:solidFill>
                          <a:effectLst/>
                        </a:rPr>
                        <a:t>עוֹנֶה אַחֲרֵיהֶן _________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e-IL" sz="2200" dirty="0">
                          <a:solidFill>
                            <a:schemeClr val="tx1"/>
                          </a:solidFill>
                          <a:effectLst/>
                        </a:rPr>
                        <a:t> וּתְהִי לוֹ מְאֵרָה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!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105275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e-IL" sz="2200" dirty="0" smtClean="0">
                          <a:solidFill>
                            <a:schemeClr val="tx1"/>
                          </a:solidFill>
                          <a:effectLst/>
                        </a:rPr>
                        <a:t>אִם הָיָה ____ מַקְרֶא אוֹתוֹ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e-IL" sz="2200" dirty="0">
                          <a:solidFill>
                            <a:schemeClr val="tx1"/>
                          </a:solidFill>
                          <a:effectLst/>
                        </a:rPr>
                        <a:t>עוֹנֶה אַחֲרָיו: _________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6444208" y="2348880"/>
            <a:ext cx="5760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עֶבֶד</a:t>
            </a:r>
            <a:endParaRPr lang="he-IL" dirty="0"/>
          </a:p>
        </p:txBody>
      </p:sp>
      <p:sp>
        <p:nvSpPr>
          <p:cNvPr id="10" name="TextBox 9"/>
          <p:cNvSpPr txBox="1"/>
          <p:nvPr/>
        </p:nvSpPr>
        <p:spPr>
          <a:xfrm>
            <a:off x="6908494" y="2728178"/>
            <a:ext cx="5760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 קָטָן</a:t>
            </a:r>
            <a:endParaRPr lang="he-IL" dirty="0"/>
          </a:p>
        </p:txBody>
      </p:sp>
      <p:sp>
        <p:nvSpPr>
          <p:cNvPr id="11" name="TextBox 10"/>
          <p:cNvSpPr txBox="1"/>
          <p:nvPr/>
        </p:nvSpPr>
        <p:spPr>
          <a:xfrm>
            <a:off x="5436096" y="2348880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err="1"/>
              <a:t>אִשָּׁה</a:t>
            </a:r>
            <a:endParaRPr lang="he-IL" dirty="0"/>
          </a:p>
        </p:txBody>
      </p:sp>
      <p:sp>
        <p:nvSpPr>
          <p:cNvPr id="14" name="TextBox 13"/>
          <p:cNvSpPr txBox="1"/>
          <p:nvPr/>
        </p:nvSpPr>
        <p:spPr>
          <a:xfrm>
            <a:off x="2195736" y="2164214"/>
            <a:ext cx="16561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מַה שֶּׁהֵן </a:t>
            </a:r>
            <a:r>
              <a:rPr lang="he-IL" b="1" dirty="0" err="1"/>
              <a:t>אוֹמְרִין</a:t>
            </a:r>
            <a:endParaRPr lang="he-IL" dirty="0"/>
          </a:p>
        </p:txBody>
      </p:sp>
      <p:sp>
        <p:nvSpPr>
          <p:cNvPr id="15" name="TextBox 14"/>
          <p:cNvSpPr txBox="1"/>
          <p:nvPr/>
        </p:nvSpPr>
        <p:spPr>
          <a:xfrm>
            <a:off x="6372200" y="3635732"/>
            <a:ext cx="5760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/>
              <a:t>גָדוֹל </a:t>
            </a:r>
            <a:endParaRPr lang="he-IL" dirty="0"/>
          </a:p>
        </p:txBody>
      </p:sp>
      <p:sp>
        <p:nvSpPr>
          <p:cNvPr id="18" name="TextBox 17"/>
          <p:cNvSpPr txBox="1"/>
          <p:nvPr/>
        </p:nvSpPr>
        <p:spPr>
          <a:xfrm>
            <a:off x="2627784" y="3757682"/>
            <a:ext cx="119962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"הַלְלוּיָהּ</a:t>
            </a:r>
            <a:r>
              <a:rPr lang="en-US" b="1" dirty="0"/>
              <a:t>"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4333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0" grpId="0"/>
      <p:bldP spid="11" grpId="0"/>
      <p:bldP spid="14" grpId="0"/>
      <p:bldP spid="15" grpId="0"/>
      <p:bldP spid="1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498</TotalTime>
  <Words>78</Words>
  <Application>Microsoft Office PowerPoint</Application>
  <PresentationFormat>‫הצגה על המסך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זרימה</vt:lpstr>
      <vt:lpstr>מסכת סוכה  פרק ג משנה י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מסכת יומא פרק ח משנה ט</dc:title>
  <dc:creator>ישראל הערות נוספות</dc:creator>
  <cp:lastModifiedBy>ישראל הערות נוספות</cp:lastModifiedBy>
  <cp:revision>59</cp:revision>
  <dcterms:created xsi:type="dcterms:W3CDTF">2016-04-03T10:34:38Z</dcterms:created>
  <dcterms:modified xsi:type="dcterms:W3CDTF">2016-11-07T12:05:04Z</dcterms:modified>
</cp:coreProperties>
</file>