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60" r:id="rId1"/>
  </p:sldMasterIdLst>
  <p:sldIdLst>
    <p:sldId id="256" r:id="rId2"/>
    <p:sldId id="257" r:id="rId3"/>
    <p:sldId id="259" r:id="rId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CC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14" d="100"/>
          <a:sy n="114" d="100"/>
        </p:scale>
        <p:origin x="-37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BFBE59-AEBB-469E-8F7C-106FD193B50D}" type="datetimeFigureOut">
              <a:rPr lang="he-IL" smtClean="0"/>
              <a:t>ו'/חשון/תשע"ז</a:t>
            </a:fld>
            <a:endParaRPr lang="he-IL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24424F-8008-4F3D-A870-26FE4B2739C4}" type="slidenum">
              <a:rPr lang="he-IL" smtClean="0"/>
              <a:t>‹#›</a:t>
            </a:fld>
            <a:endParaRPr lang="he-IL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851648" cy="1828800"/>
          </a:xfrm>
        </p:spPr>
        <p:txBody>
          <a:bodyPr/>
          <a:lstStyle/>
          <a:p>
            <a:pPr algn="ctr"/>
            <a:r>
              <a:rPr lang="he-IL" dirty="0" smtClean="0"/>
              <a:t>מסכת סוכה </a:t>
            </a:r>
            <a:br>
              <a:rPr lang="he-IL" dirty="0" smtClean="0"/>
            </a:br>
            <a:r>
              <a:rPr lang="he-IL" dirty="0" smtClean="0"/>
              <a:t>פרק </a:t>
            </a:r>
            <a:r>
              <a:rPr lang="he-IL" dirty="0" smtClean="0"/>
              <a:t>ג </a:t>
            </a:r>
            <a:r>
              <a:rPr lang="he-IL" dirty="0" smtClean="0"/>
              <a:t>משנה </a:t>
            </a:r>
            <a:r>
              <a:rPr lang="he-IL" dirty="0" smtClean="0"/>
              <a:t>ד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467544" y="3284984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he-IL" sz="5400" dirty="0" smtClean="0"/>
              <a:t>כמה נוטלים מכל אחד מארבעת המינים?</a:t>
            </a:r>
            <a:endParaRPr lang="he-IL" sz="5400" dirty="0"/>
          </a:p>
        </p:txBody>
      </p:sp>
    </p:spTree>
    <p:extLst>
      <p:ext uri="{BB962C8B-B14F-4D97-AF65-F5344CB8AC3E}">
        <p14:creationId xmlns:p14="http://schemas.microsoft.com/office/powerpoint/2010/main" val="321030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מלבן מעוגל 21"/>
          <p:cNvSpPr/>
          <p:nvPr/>
        </p:nvSpPr>
        <p:spPr>
          <a:xfrm>
            <a:off x="5508104" y="1819672"/>
            <a:ext cx="1008112" cy="52920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1" name="מלבן מעוגל 20"/>
          <p:cNvSpPr/>
          <p:nvPr/>
        </p:nvSpPr>
        <p:spPr>
          <a:xfrm>
            <a:off x="8028384" y="1891680"/>
            <a:ext cx="936104" cy="457200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0" name="מלבן מעוגל 19"/>
          <p:cNvSpPr/>
          <p:nvPr/>
        </p:nvSpPr>
        <p:spPr>
          <a:xfrm>
            <a:off x="5004048" y="1196752"/>
            <a:ext cx="1008112" cy="52920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מעוגל 18"/>
          <p:cNvSpPr/>
          <p:nvPr/>
        </p:nvSpPr>
        <p:spPr>
          <a:xfrm>
            <a:off x="5580112" y="4221088"/>
            <a:ext cx="3384377" cy="57606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מלבן מעוגל 17"/>
          <p:cNvSpPr/>
          <p:nvPr/>
        </p:nvSpPr>
        <p:spPr>
          <a:xfrm>
            <a:off x="5580112" y="2996952"/>
            <a:ext cx="3384377" cy="57606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מלבן מעוגל 16"/>
          <p:cNvSpPr/>
          <p:nvPr/>
        </p:nvSpPr>
        <p:spPr>
          <a:xfrm>
            <a:off x="4067944" y="2420888"/>
            <a:ext cx="936104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5" name="מלבן מעוגל 14"/>
          <p:cNvSpPr/>
          <p:nvPr/>
        </p:nvSpPr>
        <p:spPr>
          <a:xfrm>
            <a:off x="6804248" y="2420888"/>
            <a:ext cx="1152128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מעוגל 13"/>
          <p:cNvSpPr/>
          <p:nvPr/>
        </p:nvSpPr>
        <p:spPr>
          <a:xfrm>
            <a:off x="6444208" y="3653406"/>
            <a:ext cx="1444280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מלבן מעוגל 12"/>
          <p:cNvSpPr/>
          <p:nvPr/>
        </p:nvSpPr>
        <p:spPr>
          <a:xfrm>
            <a:off x="3347864" y="4877542"/>
            <a:ext cx="796208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מלבן מעוגל 11"/>
          <p:cNvSpPr/>
          <p:nvPr/>
        </p:nvSpPr>
        <p:spPr>
          <a:xfrm>
            <a:off x="5796136" y="4869160"/>
            <a:ext cx="796208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/>
        </p:nvSpPr>
        <p:spPr>
          <a:xfrm>
            <a:off x="4783904" y="5445224"/>
            <a:ext cx="796208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מלבן מעוגל 15"/>
          <p:cNvSpPr/>
          <p:nvPr/>
        </p:nvSpPr>
        <p:spPr>
          <a:xfrm>
            <a:off x="7596336" y="1268760"/>
            <a:ext cx="1296144" cy="529208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מלבן מעוגל 28"/>
          <p:cNvSpPr/>
          <p:nvPr/>
        </p:nvSpPr>
        <p:spPr>
          <a:xfrm>
            <a:off x="5508104" y="548680"/>
            <a:ext cx="3384377" cy="57606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מלבן מעוגל 1"/>
          <p:cNvSpPr/>
          <p:nvPr/>
        </p:nvSpPr>
        <p:spPr>
          <a:xfrm>
            <a:off x="7160169" y="5517232"/>
            <a:ext cx="796208" cy="567682"/>
          </a:xfrm>
          <a:prstGeom prst="round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700371" y="495619"/>
            <a:ext cx="7200800" cy="5926722"/>
          </a:xfrm>
        </p:spPr>
        <p:txBody>
          <a:bodyPr>
            <a:noAutofit/>
          </a:bodyPr>
          <a:lstStyle/>
          <a:p>
            <a:r>
              <a:rPr lang="he-IL" sz="4000" b="1" dirty="0"/>
              <a:t>רַבִּי יִשְׁמָעֵאל אוֹמֵר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he-IL" sz="4000" b="1" dirty="0"/>
              <a:t>שְׁלֹשָׁה הֲדַסִּים, וּשְׁתֵּי עֲרָבוֹת</a:t>
            </a:r>
            <a:r>
              <a:rPr lang="en-US" sz="4000" b="1" dirty="0"/>
              <a:t> ,</a:t>
            </a:r>
            <a:r>
              <a:rPr lang="he-IL" sz="4000" b="1" dirty="0"/>
              <a:t>לוּלָב אֶחָד, וְאֶתְרוֹג אֶחָד.</a:t>
            </a:r>
            <a:r>
              <a:rPr lang="en-US" sz="4000" b="1" dirty="0"/>
              <a:t/>
            </a:r>
            <a:br>
              <a:rPr lang="en-US" sz="4000" b="1" dirty="0"/>
            </a:br>
            <a:r>
              <a:rPr lang="he-IL" sz="4000" b="1" dirty="0" err="1"/>
              <a:t>אֲפִלּו</a:t>
            </a:r>
            <a:r>
              <a:rPr lang="he-IL" sz="4000" b="1" dirty="0"/>
              <a:t>ּ שְׁנַיִם קְטוּמִים, וְאֶחָד אֵינוּ קָטוּם</a:t>
            </a:r>
            <a:r>
              <a:rPr lang="en-US" sz="4000" b="1" dirty="0"/>
              <a:t>.</a:t>
            </a:r>
            <a:br>
              <a:rPr lang="en-US" sz="4000" b="1" dirty="0"/>
            </a:br>
            <a:r>
              <a:rPr lang="he-IL" sz="4000" b="1" dirty="0"/>
              <a:t>רַבִּי טַרְפוֹן אוֹמֵר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he-IL" sz="4000" b="1" dirty="0" err="1"/>
              <a:t>אֲפִלּו</a:t>
            </a:r>
            <a:r>
              <a:rPr lang="he-IL" sz="4000" b="1" dirty="0"/>
              <a:t>ּ שְׁלָשְׁתָּן קְטוּמִים</a:t>
            </a:r>
            <a:r>
              <a:rPr lang="en-US" sz="4000" b="1" dirty="0"/>
              <a:t>.</a:t>
            </a:r>
            <a:br>
              <a:rPr lang="en-US" sz="4000" b="1" dirty="0"/>
            </a:br>
            <a:r>
              <a:rPr lang="he-IL" sz="4000" b="1" dirty="0"/>
              <a:t>רַבִּי עֲקִיבָא אוֹמֵר</a:t>
            </a:r>
            <a:r>
              <a:rPr lang="en-US" sz="4000" b="1" dirty="0"/>
              <a:t>:</a:t>
            </a:r>
            <a:br>
              <a:rPr lang="en-US" sz="4000" b="1" dirty="0"/>
            </a:br>
            <a:r>
              <a:rPr lang="he-IL" sz="4000" b="1" dirty="0"/>
              <a:t>כְּשֵּׁם שֶׁלּוּלָב אֶחָד, וְאֶתְרוֹג אֶחָד</a:t>
            </a:r>
            <a:r>
              <a:rPr lang="en-US" sz="4000" b="1" dirty="0"/>
              <a:t>, </a:t>
            </a:r>
            <a:r>
              <a:rPr lang="he-IL" sz="4000" b="1" dirty="0"/>
              <a:t>כָּךְ הֲדַס אֶחָד, וַעֲרָבָה אַחַת</a:t>
            </a:r>
            <a:r>
              <a:rPr lang="en-US" sz="4000" b="1" dirty="0"/>
              <a:t>.</a:t>
            </a:r>
            <a:endParaRPr lang="en-US" sz="4000" dirty="0"/>
          </a:p>
          <a:p>
            <a:endParaRPr lang="he-IL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764704"/>
            <a:ext cx="1512168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אומר</a:t>
            </a:r>
            <a:endParaRPr lang="he-IL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7504" y="260648"/>
            <a:ext cx="1512168" cy="369332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b="1" dirty="0" smtClean="0"/>
              <a:t>דין</a:t>
            </a:r>
            <a:endParaRPr lang="he-IL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236682" y="3061953"/>
            <a:ext cx="3831262" cy="1569660"/>
          </a:xfrm>
          <a:prstGeom prst="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200" dirty="0" smtClean="0"/>
              <a:t>כעת נסמן את </a:t>
            </a:r>
            <a:r>
              <a:rPr lang="he-IL" sz="3200" dirty="0" smtClean="0"/>
              <a:t>המספרים שמופיעים במשנה – אלו הם הדינים!</a:t>
            </a:r>
            <a:endParaRPr lang="he-IL" sz="3200" dirty="0"/>
          </a:p>
        </p:txBody>
      </p:sp>
      <p:sp>
        <p:nvSpPr>
          <p:cNvPr id="36" name="TextBox 35"/>
          <p:cNvSpPr txBox="1"/>
          <p:nvPr/>
        </p:nvSpPr>
        <p:spPr>
          <a:xfrm>
            <a:off x="179512" y="3061953"/>
            <a:ext cx="3024336" cy="1200329"/>
          </a:xfrm>
          <a:prstGeom prst="rect">
            <a:avLst/>
          </a:prstGeom>
          <a:solidFill>
            <a:srgbClr val="FF00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3600" dirty="0" smtClean="0"/>
              <a:t>נסמן </a:t>
            </a:r>
            <a:r>
              <a:rPr lang="he-IL" sz="3600" dirty="0" smtClean="0"/>
              <a:t>תחילה </a:t>
            </a:r>
            <a:r>
              <a:rPr lang="he-IL" sz="3600" dirty="0" smtClean="0"/>
              <a:t>את </a:t>
            </a:r>
            <a:r>
              <a:rPr lang="he-IL" sz="3600" dirty="0" smtClean="0"/>
              <a:t>האומרים</a:t>
            </a:r>
            <a:endParaRPr lang="he-IL" sz="3600" dirty="0"/>
          </a:p>
        </p:txBody>
      </p:sp>
    </p:spTree>
    <p:extLst>
      <p:ext uri="{BB962C8B-B14F-4D97-AF65-F5344CB8AC3E}">
        <p14:creationId xmlns:p14="http://schemas.microsoft.com/office/powerpoint/2010/main" val="1645771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1" grpId="0" animBg="1"/>
      <p:bldP spid="20" grpId="0" animBg="1"/>
      <p:bldP spid="19" grpId="0" animBg="1"/>
      <p:bldP spid="18" grpId="0" animBg="1"/>
      <p:bldP spid="17" grpId="0" animBg="1"/>
      <p:bldP spid="15" grpId="0" animBg="1"/>
      <p:bldP spid="14" grpId="0" animBg="1"/>
      <p:bldP spid="13" grpId="0" animBg="1"/>
      <p:bldP spid="12" grpId="0" animBg="1"/>
      <p:bldP spid="11" grpId="0" animBg="1"/>
      <p:bldP spid="16" grpId="0" animBg="1"/>
      <p:bldP spid="29" grpId="0" animBg="1"/>
      <p:bldP spid="2" grpId="0" animBg="1"/>
      <p:bldP spid="31" grpId="0" animBg="1"/>
      <p:bldP spid="31" grpId="1" animBg="1"/>
      <p:bldP spid="36" grpId="0" animBg="1"/>
      <p:bldP spid="3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2125"/>
              </p:ext>
            </p:extLst>
          </p:nvPr>
        </p:nvGraphicFramePr>
        <p:xfrm>
          <a:off x="1691680" y="1988840"/>
          <a:ext cx="5791200" cy="2102168"/>
        </p:xfrm>
        <a:graphic>
          <a:graphicData uri="http://schemas.openxmlformats.org/drawingml/2006/table">
            <a:tbl>
              <a:tblPr rtl="1" firstRow="1" firstCol="1" bandRow="1"/>
              <a:tblGrid>
                <a:gridCol w="2701967"/>
                <a:gridCol w="3089233"/>
              </a:tblGrid>
              <a:tr h="31369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אומר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דין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832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__________ אוֹמֵר</a:t>
                      </a:r>
                      <a:r>
                        <a:rPr lang="en-US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________________________________________________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832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___________ אוֹמֵר</a:t>
                      </a:r>
                      <a:r>
                        <a:rPr lang="en-US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_______________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48323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____________ אוֹמֵר: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כְּשֵּׁם שֶׁלּוּלָב אֶחָד, וְאֶתְרוֹג אֶחָד</a:t>
                      </a:r>
                      <a:r>
                        <a:rPr lang="en-US" sz="1900" b="1" dirty="0">
                          <a:solidFill>
                            <a:srgbClr val="252525"/>
                          </a:solidFill>
                          <a:effectLst/>
                          <a:latin typeface="Calibri"/>
                          <a:ea typeface="Calibri"/>
                          <a:cs typeface="David"/>
                        </a:rPr>
                        <a:t>,</a:t>
                      </a:r>
                      <a:r>
                        <a:rPr lang="en-US" sz="1900" b="1" dirty="0">
                          <a:solidFill>
                            <a:srgbClr val="252525"/>
                          </a:solidFill>
                          <a:effectLst/>
                          <a:latin typeface="David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900" b="1" dirty="0">
                          <a:solidFill>
                            <a:srgbClr val="252525"/>
                          </a:solidFill>
                          <a:effectLst/>
                          <a:latin typeface="David"/>
                          <a:ea typeface="Calibri"/>
                          <a:cs typeface="Arial"/>
                        </a:rPr>
                        <a:t>כָּךְ </a:t>
                      </a:r>
                      <a:r>
                        <a:rPr lang="he-IL" sz="1900" b="1" dirty="0" smtClean="0">
                          <a:solidFill>
                            <a:srgbClr val="252525"/>
                          </a:solidFill>
                          <a:effectLst/>
                          <a:latin typeface="David"/>
                          <a:ea typeface="Calibri"/>
                          <a:cs typeface="Arial"/>
                        </a:rPr>
                        <a:t>__________________.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79712" y="2348880"/>
            <a:ext cx="23762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600" b="1" dirty="0"/>
              <a:t>שְׁלֹשָׁה הֲדַסִּים, וּשְׁתֵּי </a:t>
            </a:r>
            <a:r>
              <a:rPr lang="he-IL" sz="1600" b="1" dirty="0" smtClean="0"/>
              <a:t>עֲרָבוֹת, לוּלָב </a:t>
            </a:r>
            <a:r>
              <a:rPr lang="he-IL" sz="1600" b="1" dirty="0"/>
              <a:t>אֶחָד, וְאֶתְרוֹג אֶחָד</a:t>
            </a:r>
            <a:endParaRPr lang="he-IL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5364088" y="2456601"/>
            <a:ext cx="16561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רַבִּי </a:t>
            </a:r>
            <a:r>
              <a:rPr lang="he-IL" b="1" dirty="0" smtClean="0"/>
              <a:t>יִשְׁמָעֵאל</a:t>
            </a:r>
            <a:endParaRPr lang="he-IL" dirty="0"/>
          </a:p>
        </p:txBody>
      </p:sp>
      <p:sp>
        <p:nvSpPr>
          <p:cNvPr id="12" name="TextBox 11"/>
          <p:cNvSpPr txBox="1"/>
          <p:nvPr/>
        </p:nvSpPr>
        <p:spPr>
          <a:xfrm>
            <a:off x="5580112" y="3059668"/>
            <a:ext cx="129614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smtClean="0"/>
              <a:t>רַבִּי טַרְפוֹן</a:t>
            </a:r>
            <a:endParaRPr lang="he-IL" dirty="0"/>
          </a:p>
        </p:txBody>
      </p:sp>
      <p:sp>
        <p:nvSpPr>
          <p:cNvPr id="13" name="TextBox 12"/>
          <p:cNvSpPr txBox="1"/>
          <p:nvPr/>
        </p:nvSpPr>
        <p:spPr>
          <a:xfrm>
            <a:off x="5364088" y="3645024"/>
            <a:ext cx="16561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רַבִּי  עֲקִיבָא 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1979712" y="3009925"/>
            <a:ext cx="21602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 err="1"/>
              <a:t>אֲפִלּו</a:t>
            </a:r>
            <a:r>
              <a:rPr lang="he-IL" b="1" dirty="0"/>
              <a:t>ּ שְׁלָשְׁתָּן קְטוּמִים</a:t>
            </a:r>
            <a:endParaRPr lang="he-IL" dirty="0"/>
          </a:p>
        </p:txBody>
      </p:sp>
      <p:sp>
        <p:nvSpPr>
          <p:cNvPr id="17" name="TextBox 16"/>
          <p:cNvSpPr txBox="1"/>
          <p:nvPr/>
        </p:nvSpPr>
        <p:spPr>
          <a:xfrm>
            <a:off x="2051720" y="3717032"/>
            <a:ext cx="20882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b="1" dirty="0"/>
              <a:t>הֲדַס אֶחָד, </a:t>
            </a:r>
            <a:r>
              <a:rPr lang="he-IL" b="1" dirty="0" smtClean="0"/>
              <a:t>וַעֲרָבָה </a:t>
            </a:r>
            <a:r>
              <a:rPr lang="he-IL" b="1" dirty="0"/>
              <a:t>אַחַת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4333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12" grpId="0"/>
      <p:bldP spid="13" grpId="0"/>
      <p:bldP spid="16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זרימה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זרימה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489</TotalTime>
  <Words>77</Words>
  <Application>Microsoft Office PowerPoint</Application>
  <PresentationFormat>‫הצגה על המסך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</vt:i4>
      </vt:variant>
    </vt:vector>
  </HeadingPairs>
  <TitlesOfParts>
    <vt:vector size="4" baseType="lpstr">
      <vt:lpstr>זרימה</vt:lpstr>
      <vt:lpstr>מסכת סוכה  פרק ג משנה ד</vt:lpstr>
      <vt:lpstr>מצגת של PowerPoint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מסכת יומא פרק ח משנה ט</dc:title>
  <dc:creator>ישראל הערות נוספות</dc:creator>
  <cp:lastModifiedBy>ישראל הערות נוספות</cp:lastModifiedBy>
  <cp:revision>58</cp:revision>
  <dcterms:created xsi:type="dcterms:W3CDTF">2016-04-03T10:34:38Z</dcterms:created>
  <dcterms:modified xsi:type="dcterms:W3CDTF">2016-11-07T11:12:13Z</dcterms:modified>
</cp:coreProperties>
</file>