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ה'/חשון/תשע"ז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ג משנה </a:t>
            </a:r>
            <a:r>
              <a:rPr lang="he-IL" dirty="0" smtClean="0"/>
              <a:t>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דיני </a:t>
            </a:r>
            <a:r>
              <a:rPr lang="he-IL" sz="6000" dirty="0" smtClean="0"/>
              <a:t>האתרוג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מלבן מעוגל 43"/>
          <p:cNvSpPr/>
          <p:nvPr/>
        </p:nvSpPr>
        <p:spPr>
          <a:xfrm>
            <a:off x="2915816" y="4437112"/>
            <a:ext cx="1384226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מעוגל 44"/>
          <p:cNvSpPr/>
          <p:nvPr/>
        </p:nvSpPr>
        <p:spPr>
          <a:xfrm>
            <a:off x="5641032" y="4437112"/>
            <a:ext cx="1656798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מלבן מעוגל 41"/>
          <p:cNvSpPr/>
          <p:nvPr/>
        </p:nvSpPr>
        <p:spPr>
          <a:xfrm>
            <a:off x="6445882" y="5373216"/>
            <a:ext cx="862422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מלבן מעוגל 40"/>
          <p:cNvSpPr/>
          <p:nvPr/>
        </p:nvSpPr>
        <p:spPr>
          <a:xfrm>
            <a:off x="1187624" y="4437112"/>
            <a:ext cx="144687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מעוגל 39"/>
          <p:cNvSpPr/>
          <p:nvPr/>
        </p:nvSpPr>
        <p:spPr>
          <a:xfrm>
            <a:off x="4499992" y="4437112"/>
            <a:ext cx="108683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מלבן מעוגל 38"/>
          <p:cNvSpPr/>
          <p:nvPr/>
        </p:nvSpPr>
        <p:spPr>
          <a:xfrm>
            <a:off x="6445882" y="3933056"/>
            <a:ext cx="870806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מעוגל 37"/>
          <p:cNvSpPr/>
          <p:nvPr/>
        </p:nvSpPr>
        <p:spPr>
          <a:xfrm>
            <a:off x="4716016" y="3501008"/>
            <a:ext cx="115883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מעוגל 34"/>
          <p:cNvSpPr/>
          <p:nvPr/>
        </p:nvSpPr>
        <p:spPr>
          <a:xfrm>
            <a:off x="5069346" y="2996952"/>
            <a:ext cx="870806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7524328" y="4437112"/>
            <a:ext cx="135138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7541096" y="5373216"/>
            <a:ext cx="135138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5292079" y="4869160"/>
            <a:ext cx="3600401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7740289" y="827420"/>
            <a:ext cx="1152128" cy="536347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901136" y="1567483"/>
            <a:ext cx="91933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6826145" y="1555467"/>
            <a:ext cx="94337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297830" y="2060848"/>
            <a:ext cx="1594587" cy="432048"/>
          </a:xfrm>
          <a:prstGeom prst="roundRect">
            <a:avLst>
              <a:gd name="adj" fmla="val 1472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788024" y="2060848"/>
            <a:ext cx="244827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7452320" y="2492896"/>
            <a:ext cx="1440097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6293482" y="2996952"/>
            <a:ext cx="259899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6156177" y="3501008"/>
            <a:ext cx="273630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7533481" y="4005064"/>
            <a:ext cx="1358999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3707904" y="4869160"/>
            <a:ext cx="1221805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6293482" y="2492896"/>
            <a:ext cx="870806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3635896" y="1988840"/>
            <a:ext cx="864096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641032" y="1556792"/>
            <a:ext cx="947192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3566" y="827420"/>
            <a:ext cx="8280920" cy="5544616"/>
          </a:xfrm>
        </p:spPr>
        <p:txBody>
          <a:bodyPr>
            <a:noAutofit/>
          </a:bodyPr>
          <a:lstStyle/>
          <a:p>
            <a:r>
              <a:rPr lang="en-US" sz="3200" dirty="0"/>
              <a:t> </a:t>
            </a:r>
            <a:r>
              <a:rPr lang="he-IL" sz="3200" b="1" dirty="0" smtClean="0"/>
              <a:t>אֶתְרוֹג</a:t>
            </a:r>
            <a:endParaRPr lang="en-US" sz="3200" b="1" dirty="0"/>
          </a:p>
          <a:p>
            <a:r>
              <a:rPr lang="he-IL" sz="3200" b="1" dirty="0"/>
              <a:t>הַגָּזוּל, וְהַיָּבֵשׁ – פָּסוּל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he-IL" sz="3200" b="1" dirty="0"/>
              <a:t>שֶׁל אֲשֵׁרָה, וְשֶׁל עִיר </a:t>
            </a:r>
            <a:r>
              <a:rPr lang="he-IL" sz="3200" b="1" dirty="0" err="1"/>
              <a:t>הַנִּדַּחַת</a:t>
            </a:r>
            <a:r>
              <a:rPr lang="he-IL" sz="3200" b="1" dirty="0"/>
              <a:t> – פָּסוּל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he-IL" sz="3200" b="1" dirty="0"/>
              <a:t>שֶׁל עָרְלָה – </a:t>
            </a:r>
            <a:r>
              <a:rPr lang="he-IL" sz="3200" b="1" dirty="0" smtClean="0"/>
              <a:t>פ</a:t>
            </a:r>
            <a:r>
              <a:rPr lang="he-IL" sz="3200" b="1" dirty="0"/>
              <a:t>ָּסוּל</a:t>
            </a:r>
            <a:r>
              <a:rPr lang="en-US" sz="3200" b="1" dirty="0" smtClean="0"/>
              <a:t>.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/>
              <a:t>שֶׁל תְרוּמָה טְמֵאָה </a:t>
            </a:r>
            <a:r>
              <a:rPr lang="he-IL" sz="3200" b="1" dirty="0" smtClean="0"/>
              <a:t>– פָּסוּל</a:t>
            </a:r>
            <a:r>
              <a:rPr lang="en-US" sz="3200" b="1" dirty="0" smtClean="0"/>
              <a:t>.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he-IL" sz="3200" b="1" dirty="0"/>
              <a:t>שֶׁל תְרוּמָה טְהוֹרָה – לֹא </a:t>
            </a:r>
            <a:r>
              <a:rPr lang="he-IL" sz="3200" b="1" dirty="0" err="1"/>
              <a:t>יִטֹּל</a:t>
            </a:r>
            <a:r>
              <a:rPr lang="en-US" sz="3200" b="1" dirty="0"/>
              <a:t>,</a:t>
            </a:r>
            <a:br>
              <a:rPr lang="en-US" sz="3200" b="1" dirty="0"/>
            </a:br>
            <a:r>
              <a:rPr lang="he-IL" sz="3200" b="1" dirty="0"/>
              <a:t>וְאִם נָטַל – כָּשֵׁר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he-IL" sz="3200" b="1" dirty="0"/>
              <a:t>שֶׁל דְמַאי – בֵּית שַׁמַּאי </a:t>
            </a:r>
            <a:r>
              <a:rPr lang="he-IL" sz="3200" b="1" dirty="0" err="1"/>
              <a:t>פּוֹסְלִין</a:t>
            </a:r>
            <a:r>
              <a:rPr lang="en-US" sz="3200" b="1" dirty="0"/>
              <a:t>, </a:t>
            </a:r>
            <a:r>
              <a:rPr lang="he-IL" sz="3200" b="1" dirty="0"/>
              <a:t>וּבֵית הִלֵּל – מַכְשִׁירִין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he-IL" sz="3200" b="1" dirty="0"/>
              <a:t>שֶׁל מַעֲשֵׂר שֵׁנִי בִירוּשָׁלַיִם – לֹא </a:t>
            </a:r>
            <a:r>
              <a:rPr lang="he-IL" sz="3200" b="1" dirty="0" err="1"/>
              <a:t>יִטֹּל</a:t>
            </a:r>
            <a:r>
              <a:rPr lang="en-US" sz="3200" b="1" dirty="0"/>
              <a:t>,</a:t>
            </a:r>
            <a:br>
              <a:rPr lang="en-US" sz="3200" b="1" dirty="0"/>
            </a:br>
            <a:r>
              <a:rPr lang="he-IL" sz="3200" b="1" dirty="0"/>
              <a:t>וְאִם נָטַל – כָּשֵׁר</a:t>
            </a:r>
            <a:r>
              <a:rPr lang="en-US" sz="3200" b="1" dirty="0"/>
              <a:t>.</a:t>
            </a:r>
          </a:p>
          <a:p>
            <a:endParaRPr lang="he-IL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2016224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נתחיל באיתור מילות הדין.</a:t>
            </a:r>
          </a:p>
          <a:p>
            <a:pPr algn="ctr"/>
            <a:r>
              <a:rPr lang="he-IL" sz="2800" dirty="0" smtClean="0"/>
              <a:t>במשנה זו רוב מילות הדין קלות לזיהוי.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93921" y="2233027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המקרים שמופיעים במשנה</a:t>
            </a:r>
            <a:endParaRPr lang="he-IL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179512" y="2419726"/>
            <a:ext cx="2016224" cy="1384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ואחרונה חביבה, נסמן את הכותרת</a:t>
            </a:r>
            <a:endParaRPr lang="he-IL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179512" y="2478652"/>
            <a:ext cx="2016224" cy="138499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נסמן את האומרים במשנה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2" grpId="0" animBg="1"/>
      <p:bldP spid="41" grpId="0" animBg="1"/>
      <p:bldP spid="40" grpId="0" animBg="1"/>
      <p:bldP spid="39" grpId="0" animBg="1"/>
      <p:bldP spid="38" grpId="0" animBg="1"/>
      <p:bldP spid="35" grpId="0" animBg="1"/>
      <p:bldP spid="34" grpId="0" animBg="1"/>
      <p:bldP spid="31" grpId="0" animBg="1"/>
      <p:bldP spid="33" grpId="0" animBg="1"/>
      <p:bldP spid="3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20" grpId="0" animBg="1"/>
      <p:bldP spid="19" grpId="0" animBg="1"/>
      <p:bldP spid="16" grpId="0" animBg="1"/>
      <p:bldP spid="2" grpId="0" animBg="1"/>
      <p:bldP spid="4" grpId="0" animBg="1"/>
      <p:bldP spid="4" grpId="1" animBg="1"/>
      <p:bldP spid="36" grpId="0" animBg="1"/>
      <p:bldP spid="36" grpId="1" animBg="1"/>
      <p:bldP spid="37" grpId="0" animBg="1"/>
      <p:bldP spid="37" grpId="1" animBg="1"/>
      <p:bldP spid="43" grpId="0" animBg="1"/>
      <p:bldP spid="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547624"/>
              </p:ext>
            </p:extLst>
          </p:nvPr>
        </p:nvGraphicFramePr>
        <p:xfrm>
          <a:off x="1619672" y="548680"/>
          <a:ext cx="6954172" cy="5468112"/>
        </p:xfrm>
        <a:graphic>
          <a:graphicData uri="http://schemas.openxmlformats.org/drawingml/2006/table">
            <a:tbl>
              <a:tblPr rtl="1" firstRow="1" firstCol="1" bandRow="1"/>
              <a:tblGrid>
                <a:gridCol w="1161103"/>
                <a:gridCol w="1393395"/>
                <a:gridCol w="2321822"/>
                <a:gridCol w="2077852"/>
              </a:tblGrid>
              <a:tr h="2880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כותרת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אומר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rowSpan="1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אתרוג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הַגָּזוּל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וְשֶׁל עִיר </a:t>
                      </a:r>
                      <a:r>
                        <a:rPr lang="he-IL" sz="2400" dirty="0" err="1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הַנִּדַּחַת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211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שֶׁל תְרוּמָה </a:t>
                      </a: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211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שֶׁל תְרוּמָה </a:t>
                      </a: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וְאִם נָטַל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שֶׁל </a:t>
                      </a:r>
                      <a:r>
                        <a:rPr lang="he-IL" sz="20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273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שֶׁל </a:t>
                      </a: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 בִירוּשָׁלַיִם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517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וְאִם נָטַל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26" marR="597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55976" y="1340768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וְהַיָּבֵשׁ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4355976" y="1691516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שֶׁל אֲשֵׁרָה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2420888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שֶׁל עָרְלָה 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3779912" y="2843644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טְמֵאָה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50" name="TextBox 49"/>
          <p:cNvSpPr txBox="1"/>
          <p:nvPr/>
        </p:nvSpPr>
        <p:spPr>
          <a:xfrm>
            <a:off x="3779912" y="327569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טְהוֹרָה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51" name="TextBox 50"/>
          <p:cNvSpPr txBox="1"/>
          <p:nvPr/>
        </p:nvSpPr>
        <p:spPr>
          <a:xfrm>
            <a:off x="6156176" y="4005064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בֵּית שַׁמַּאי 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52" name="TextBox 51"/>
          <p:cNvSpPr txBox="1"/>
          <p:nvPr/>
        </p:nvSpPr>
        <p:spPr>
          <a:xfrm>
            <a:off x="6156176" y="4365104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וּבֵית הִלֵּל 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53" name="TextBox 52"/>
          <p:cNvSpPr txBox="1"/>
          <p:nvPr/>
        </p:nvSpPr>
        <p:spPr>
          <a:xfrm>
            <a:off x="4139952" y="4221088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דְמַאי </a:t>
            </a:r>
            <a:endParaRPr lang="he-IL" dirty="0"/>
          </a:p>
        </p:txBody>
      </p:sp>
      <p:sp>
        <p:nvSpPr>
          <p:cNvPr id="54" name="TextBox 53"/>
          <p:cNvSpPr txBox="1"/>
          <p:nvPr/>
        </p:nvSpPr>
        <p:spPr>
          <a:xfrm>
            <a:off x="3995936" y="4787860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מַעֲשֵׂר </a:t>
            </a:r>
            <a:r>
              <a:rPr lang="he-IL" dirty="0"/>
              <a:t>שֵׁנִי </a:t>
            </a:r>
            <a:endParaRPr lang="he-IL" dirty="0"/>
          </a:p>
        </p:txBody>
      </p:sp>
      <p:sp>
        <p:nvSpPr>
          <p:cNvPr id="56" name="TextBox 55"/>
          <p:cNvSpPr txBox="1"/>
          <p:nvPr/>
        </p:nvSpPr>
        <p:spPr>
          <a:xfrm>
            <a:off x="1979712" y="1052736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פָּסוּל</a:t>
            </a:r>
            <a:endParaRPr lang="he-IL" dirty="0"/>
          </a:p>
        </p:txBody>
      </p:sp>
      <p:sp>
        <p:nvSpPr>
          <p:cNvPr id="58" name="TextBox 57"/>
          <p:cNvSpPr txBox="1"/>
          <p:nvPr/>
        </p:nvSpPr>
        <p:spPr>
          <a:xfrm>
            <a:off x="1979712" y="183553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פָּסוּל</a:t>
            </a:r>
            <a:endParaRPr lang="he-IL" dirty="0"/>
          </a:p>
        </p:txBody>
      </p:sp>
      <p:sp>
        <p:nvSpPr>
          <p:cNvPr id="59" name="TextBox 58"/>
          <p:cNvSpPr txBox="1"/>
          <p:nvPr/>
        </p:nvSpPr>
        <p:spPr>
          <a:xfrm>
            <a:off x="1979712" y="2411596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פָּסוּל</a:t>
            </a:r>
            <a:endParaRPr lang="he-IL" dirty="0"/>
          </a:p>
        </p:txBody>
      </p:sp>
      <p:sp>
        <p:nvSpPr>
          <p:cNvPr id="60" name="TextBox 59"/>
          <p:cNvSpPr txBox="1"/>
          <p:nvPr/>
        </p:nvSpPr>
        <p:spPr>
          <a:xfrm>
            <a:off x="1979712" y="2843644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פָּסוּל</a:t>
            </a:r>
            <a:endParaRPr lang="he-IL" dirty="0"/>
          </a:p>
        </p:txBody>
      </p:sp>
      <p:sp>
        <p:nvSpPr>
          <p:cNvPr id="61" name="TextBox 60"/>
          <p:cNvSpPr txBox="1"/>
          <p:nvPr/>
        </p:nvSpPr>
        <p:spPr>
          <a:xfrm>
            <a:off x="2123728" y="3203684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לֹא </a:t>
            </a:r>
            <a:r>
              <a:rPr lang="he-IL" dirty="0" err="1"/>
              <a:t>יִטֹּל</a:t>
            </a:r>
            <a:endParaRPr lang="he-IL" dirty="0"/>
          </a:p>
        </p:txBody>
      </p:sp>
      <p:sp>
        <p:nvSpPr>
          <p:cNvPr id="62" name="TextBox 61"/>
          <p:cNvSpPr txBox="1"/>
          <p:nvPr/>
        </p:nvSpPr>
        <p:spPr>
          <a:xfrm>
            <a:off x="2195736" y="5003884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לֹא </a:t>
            </a:r>
            <a:r>
              <a:rPr lang="he-IL" dirty="0" err="1"/>
              <a:t>יִטֹּל</a:t>
            </a:r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1979712" y="5589240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כָּשֵׁר</a:t>
            </a:r>
            <a:endParaRPr lang="he-IL" dirty="0"/>
          </a:p>
        </p:txBody>
      </p:sp>
      <p:sp>
        <p:nvSpPr>
          <p:cNvPr id="64" name="TextBox 63"/>
          <p:cNvSpPr txBox="1"/>
          <p:nvPr/>
        </p:nvSpPr>
        <p:spPr>
          <a:xfrm>
            <a:off x="1979712" y="3635732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כָּשֵׁר</a:t>
            </a:r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2169845" y="4357538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מַכְשִׁירִין</a:t>
            </a:r>
            <a:endParaRPr lang="he-IL" dirty="0"/>
          </a:p>
        </p:txBody>
      </p:sp>
      <p:sp>
        <p:nvSpPr>
          <p:cNvPr id="65" name="מלבן 64"/>
          <p:cNvSpPr/>
          <p:nvPr/>
        </p:nvSpPr>
        <p:spPr>
          <a:xfrm>
            <a:off x="2251725" y="400506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err="1"/>
              <a:t>פּוֹסְלִין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7" grpId="0"/>
      <p:bldP spid="50" grpId="0"/>
      <p:bldP spid="51" grpId="0"/>
      <p:bldP spid="52" grpId="0"/>
      <p:bldP spid="53" grpId="0"/>
      <p:bldP spid="54" grpId="0"/>
      <p:bldP spid="56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11" grpId="0"/>
      <p:bldP spid="6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346</TotalTime>
  <Words>104</Words>
  <Application>Microsoft Office PowerPoint</Application>
  <PresentationFormat>‫הצגה על המסך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פרק ג משנה ה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42</cp:revision>
  <dcterms:created xsi:type="dcterms:W3CDTF">2016-04-03T10:34:38Z</dcterms:created>
  <dcterms:modified xsi:type="dcterms:W3CDTF">2016-11-06T10:46:59Z</dcterms:modified>
</cp:coreProperties>
</file>