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ג משנה יא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דיני אמירת ההלל וקניית ארבעת המינים בשמיטה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מלבן מעוגל 45"/>
          <p:cNvSpPr/>
          <p:nvPr/>
        </p:nvSpPr>
        <p:spPr>
          <a:xfrm>
            <a:off x="5004048" y="1916832"/>
            <a:ext cx="1800200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מעוגל 38"/>
          <p:cNvSpPr/>
          <p:nvPr/>
        </p:nvSpPr>
        <p:spPr>
          <a:xfrm>
            <a:off x="5292078" y="4047330"/>
            <a:ext cx="3535661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3923928" y="4509120"/>
            <a:ext cx="4968553" cy="432048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5868144" y="908720"/>
            <a:ext cx="29523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7812360" y="1412776"/>
            <a:ext cx="1015380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092280" y="1916832"/>
            <a:ext cx="1800137" cy="432048"/>
          </a:xfrm>
          <a:prstGeom prst="roundRect">
            <a:avLst>
              <a:gd name="adj" fmla="val 1472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5868144" y="2420888"/>
            <a:ext cx="3024273" cy="432048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4499992" y="3501008"/>
            <a:ext cx="4392489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6588224" y="1412776"/>
            <a:ext cx="936104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4860032" y="908720"/>
            <a:ext cx="947192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3566" y="827420"/>
            <a:ext cx="8280920" cy="5544616"/>
          </a:xfrm>
        </p:spPr>
        <p:txBody>
          <a:bodyPr>
            <a:noAutofit/>
          </a:bodyPr>
          <a:lstStyle/>
          <a:p>
            <a:r>
              <a:rPr lang="he-IL" sz="3200" b="1" dirty="0" smtClean="0"/>
              <a:t>מָקוֹם </a:t>
            </a:r>
            <a:r>
              <a:rPr lang="he-IL" sz="3200" b="1" dirty="0"/>
              <a:t>שֶׁנָּהֲגוּ לִכְפֹּול – </a:t>
            </a:r>
            <a:r>
              <a:rPr lang="he-IL" sz="3200" b="1" dirty="0" err="1"/>
              <a:t>יִכְפֹּל</a:t>
            </a:r>
            <a:r>
              <a:rPr lang="he-IL" sz="3200" b="1" dirty="0"/>
              <a:t>,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he-IL" sz="3200" b="1" dirty="0"/>
              <a:t>לִפְשֹׁוט – יִפְשֹׁט,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he-IL" sz="3200" b="1" dirty="0"/>
              <a:t>לְבָרֵךְ אַחֲרָיו – יְבָרֵךְ אַחֲרָיו,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he-IL" sz="3200" b="1" dirty="0" err="1"/>
              <a:t>הַכֹּל</a:t>
            </a:r>
            <a:r>
              <a:rPr lang="he-IL" sz="3200" b="1" dirty="0"/>
              <a:t> כְּמִנְהַג הַמְּדִינָה</a:t>
            </a:r>
            <a:r>
              <a:rPr lang="en-US" sz="3200" b="1" dirty="0"/>
              <a:t>.</a:t>
            </a:r>
            <a:endParaRPr lang="en-US" sz="3200" dirty="0"/>
          </a:p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he-IL" sz="3200" b="1" dirty="0"/>
              <a:t>הַלּוֹקֵחַ לוּלָב מֵחֲבֵרוֹ </a:t>
            </a:r>
            <a:r>
              <a:rPr lang="he-IL" sz="3200" b="1" dirty="0" smtClean="0"/>
              <a:t>בַשְּׁבִיעִית</a:t>
            </a:r>
            <a:r>
              <a:rPr lang="en-US" sz="3200" b="1" dirty="0" smtClean="0"/>
              <a:t> – </a:t>
            </a:r>
            <a:endParaRPr lang="he-IL" sz="3200" b="1" dirty="0" smtClean="0"/>
          </a:p>
          <a:p>
            <a:r>
              <a:rPr lang="he-IL" sz="3200" b="1" dirty="0" smtClean="0"/>
              <a:t>נוֹתֵן </a:t>
            </a:r>
            <a:r>
              <a:rPr lang="he-IL" sz="3200" b="1" dirty="0"/>
              <a:t>לוֹ אֶתְרוֹג בְּמַתָּנָה</a:t>
            </a:r>
            <a:r>
              <a:rPr lang="en-US" sz="3200" b="1" dirty="0"/>
              <a:t>,</a:t>
            </a:r>
            <a:br>
              <a:rPr lang="en-US" sz="3200" b="1" dirty="0"/>
            </a:br>
            <a:r>
              <a:rPr lang="he-IL" sz="3200" b="1" dirty="0"/>
              <a:t>לְפִי שֶׁאֵין רַשַּׁאי לְלָקְחוֹ בַשְּׁבִיעִית</a:t>
            </a:r>
            <a:r>
              <a:rPr lang="en-US" sz="3200" b="1" dirty="0"/>
              <a:t>.</a:t>
            </a:r>
            <a:endParaRPr lang="en-US" sz="3200" dirty="0"/>
          </a:p>
          <a:p>
            <a:endParaRPr lang="he-IL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3937" y="3234465"/>
            <a:ext cx="2016224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נתחיל באיתור מילות הדין.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3921" y="2233027"/>
            <a:ext cx="2016224" cy="181588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המקרים שמופיעים במשנה</a:t>
            </a:r>
            <a:endParaRPr lang="he-IL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179512" y="1331476"/>
            <a:ext cx="1512168" cy="3693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טעם</a:t>
            </a:r>
            <a:endParaRPr lang="he-IL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23937" y="2435388"/>
            <a:ext cx="2016224" cy="138499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שני המשפטים שנשארו הם טעמים</a:t>
            </a:r>
            <a:endParaRPr lang="he-IL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1979712" y="1009471"/>
            <a:ext cx="2696344" cy="224676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err="1" smtClean="0"/>
              <a:t>הכל</a:t>
            </a:r>
            <a:r>
              <a:rPr lang="he-IL" sz="2800" dirty="0" smtClean="0"/>
              <a:t> כמנהג המדינה:</a:t>
            </a:r>
          </a:p>
          <a:p>
            <a:pPr algn="ctr"/>
            <a:r>
              <a:rPr lang="he-IL" sz="2800" dirty="0" smtClean="0"/>
              <a:t>זהו טעם משותף לשלושת הדינים שברישא</a:t>
            </a:r>
            <a:endParaRPr lang="he-IL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1751784" y="4479378"/>
            <a:ext cx="2016224" cy="138499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זהו הטעם </a:t>
            </a:r>
            <a:r>
              <a:rPr lang="he-IL" sz="2800" smtClean="0"/>
              <a:t>לדין שמופיע בסיפא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9" grpId="0" animBg="1"/>
      <p:bldP spid="33" grpId="0" animBg="1"/>
      <p:bldP spid="23" grpId="0" animBg="1"/>
      <p:bldP spid="24" grpId="0" animBg="1"/>
      <p:bldP spid="25" grpId="0" animBg="1"/>
      <p:bldP spid="27" grpId="0" animBg="1"/>
      <p:bldP spid="29" grpId="0" animBg="1"/>
      <p:bldP spid="16" grpId="0" animBg="1"/>
      <p:bldP spid="2" grpId="0" animBg="1"/>
      <p:bldP spid="4" grpId="0" animBg="1"/>
      <p:bldP spid="4" grpId="1" animBg="1"/>
      <p:bldP spid="36" grpId="0" animBg="1"/>
      <p:bldP spid="36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314866"/>
              </p:ext>
            </p:extLst>
          </p:nvPr>
        </p:nvGraphicFramePr>
        <p:xfrm>
          <a:off x="1043608" y="1124744"/>
          <a:ext cx="7115175" cy="4248472"/>
        </p:xfrm>
        <a:graphic>
          <a:graphicData uri="http://schemas.openxmlformats.org/drawingml/2006/table">
            <a:tbl>
              <a:tblPr rtl="1" firstRow="1" firstCol="1" bandRow="1"/>
              <a:tblGrid>
                <a:gridCol w="2879634"/>
                <a:gridCol w="1892422"/>
                <a:gridCol w="2343119"/>
              </a:tblGrid>
              <a:tr h="4406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מקרה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טעם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2746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מָקוֹם שֶׁנָּהֲגוּ לִכְפֹּול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800" b="1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הַכֹּל</a:t>
                      </a: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 ________הַמְּדִינָה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יִפְשֹׁט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לְבָרֵךְ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יְבָרֵךְ 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הַלּוֹקֵחַ ________ מֵחֲבֵרוֹ 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נוֹתֵן לוֹ </a:t>
                      </a:r>
                      <a:endParaRPr lang="he-IL" sz="18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David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______________</a:t>
                      </a: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לְפִי שֶׁאֵין רַשַּׁאי לְלָקְחוֹ 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79912" y="1772816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/>
              <a:t>יִכְפֹּל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2708920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לִפְשֹׁוט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3563888" y="3635732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אַחֲרָיו</a:t>
            </a:r>
            <a:endParaRPr lang="he-IL" dirty="0"/>
          </a:p>
        </p:txBody>
      </p:sp>
      <p:sp>
        <p:nvSpPr>
          <p:cNvPr id="28" name="TextBox 27"/>
          <p:cNvSpPr txBox="1"/>
          <p:nvPr/>
        </p:nvSpPr>
        <p:spPr>
          <a:xfrm>
            <a:off x="5992924" y="3635732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אַחֲרָיו</a:t>
            </a:r>
            <a:endParaRPr lang="he-IL" dirty="0"/>
          </a:p>
        </p:txBody>
      </p:sp>
      <p:sp>
        <p:nvSpPr>
          <p:cNvPr id="31" name="TextBox 30"/>
          <p:cNvSpPr txBox="1"/>
          <p:nvPr/>
        </p:nvSpPr>
        <p:spPr>
          <a:xfrm>
            <a:off x="6084168" y="4437112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לוּלָב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6084168" y="4787860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בַשְּׁבִיעִית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3419872" y="4787860"/>
            <a:ext cx="16561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אֶתְרוֹג בְּמַתָּנָה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1619672" y="4787860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בַשְּׁבִיעִית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2708920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כְּמִנְהַג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6" grpId="0"/>
      <p:bldP spid="28" grpId="0"/>
      <p:bldP spid="31" grpId="0"/>
      <p:bldP spid="33" grpId="0"/>
      <p:bldP spid="34" grpId="0"/>
      <p:bldP spid="3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367</TotalTime>
  <Words>85</Words>
  <Application>Microsoft Office PowerPoint</Application>
  <PresentationFormat>‫הצגה על המסך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ג משנה יא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46</cp:revision>
  <dcterms:created xsi:type="dcterms:W3CDTF">2016-04-03T10:34:38Z</dcterms:created>
  <dcterms:modified xsi:type="dcterms:W3CDTF">2016-11-06T18:16:37Z</dcterms:modified>
</cp:coreProperties>
</file>